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0" r:id="rId4"/>
  </p:sldMasterIdLst>
  <p:notesMasterIdLst>
    <p:notesMasterId r:id="rId16"/>
  </p:notesMasterIdLst>
  <p:handoutMasterIdLst>
    <p:handoutMasterId r:id="rId17"/>
  </p:handoutMasterIdLst>
  <p:sldIdLst>
    <p:sldId id="404" r:id="rId5"/>
    <p:sldId id="402" r:id="rId6"/>
    <p:sldId id="405" r:id="rId7"/>
    <p:sldId id="407" r:id="rId8"/>
    <p:sldId id="261" r:id="rId9"/>
    <p:sldId id="496" r:id="rId10"/>
    <p:sldId id="406" r:id="rId11"/>
    <p:sldId id="414" r:id="rId12"/>
    <p:sldId id="409" r:id="rId13"/>
    <p:sldId id="412" r:id="rId14"/>
    <p:sldId id="367" r:id="rId15"/>
  </p:sldIdLst>
  <p:sldSz cx="12192000" cy="6858000"/>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683D9-0B0C-0395-07BC-48AF234D9602}" name="CASTELLITI Diego (REA)" initials="DC" userId="S::Diego.CASTELLITI@ec.europa.eu::3381fac6-901c-4dad-92da-8d3dbee7162d" providerId="AD"/>
  <p188:author id="{DBBF83DB-0C99-CF0D-801E-ADECC60F2003}" name="SALES AGUT Cristian (REA)" initials="CS" userId="S::Cristian.SALES-AGUT@ec.europa.eu::9581cf4e-c748-4be9-baaf-f5bfa24733c3" providerId="AD"/>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36" y="48"/>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customschemas.google.com/relationships/presentationmetadata" Target="NUL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57"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5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67E606C-77CD-45C1-9571-DE74CA837D88}" type="datetimeFigureOut">
              <a:rPr lang="en-IE" smtClean="0"/>
              <a:t>24/03/2026</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5A08B9C-ED77-41BB-BC53-D69EC8827C71}" type="slidenum">
              <a:rPr lang="en-IE" smtClean="0"/>
              <a:t>‹Nº›</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7"/>
            <a:ext cx="2945659" cy="495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7"/>
            <a:ext cx="2945659" cy="495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1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E5648B42-0ABB-DACA-B332-F588EF0B7871}"/>
            </a:ext>
          </a:extLst>
        </p:cNvPr>
        <p:cNvGrpSpPr/>
        <p:nvPr/>
      </p:nvGrpSpPr>
      <p:grpSpPr>
        <a:xfrm>
          <a:off x="0" y="0"/>
          <a:ext cx="0" cy="0"/>
          <a:chOff x="0" y="0"/>
          <a:chExt cx="0" cy="0"/>
        </a:xfrm>
      </p:grpSpPr>
      <p:sp>
        <p:nvSpPr>
          <p:cNvPr id="360" name="Google Shape;360;p5:notes">
            <a:extLst>
              <a:ext uri="{FF2B5EF4-FFF2-40B4-BE49-F238E27FC236}">
                <a16:creationId xmlns:a16="http://schemas.microsoft.com/office/drawing/2014/main" id="{1A75C614-117A-1F49-E42E-8888F6A06D87}"/>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61" name="Google Shape;361;p5:notes">
            <a:extLst>
              <a:ext uri="{FF2B5EF4-FFF2-40B4-BE49-F238E27FC236}">
                <a16:creationId xmlns:a16="http://schemas.microsoft.com/office/drawing/2014/main" id="{CB53D717-105D-7343-E616-66A55A4A67D5}"/>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431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To ensure the accessibility of this presentation to blind users who use a screen reader, </a:t>
            </a:r>
            <a:endParaRPr dirty="0"/>
          </a:p>
          <a:p>
            <a:pPr marL="171450" lvl="0" indent="-171450" algn="l" rtl="0">
              <a:lnSpc>
                <a:spcPct val="100000"/>
              </a:lnSpc>
              <a:spcBef>
                <a:spcPts val="0"/>
              </a:spcBef>
              <a:spcAft>
                <a:spcPts val="0"/>
              </a:spcAft>
              <a:buSzPts val="1400"/>
              <a:buFont typeface="Arial"/>
              <a:buChar char="•"/>
            </a:pPr>
            <a:r>
              <a:rPr lang="en-GB" dirty="0"/>
              <a:t>if you translate this presentation or include parts not in English, make sure the proofing language is set to the right one (Review &gt; Language &gt; Set proofing Language). This will make sure the screen reader uses the right pronunciation.</a:t>
            </a:r>
            <a:endParaRPr dirty="0"/>
          </a:p>
          <a:p>
            <a:pPr marL="0" lvl="0" indent="0" algn="l" rtl="0">
              <a:lnSpc>
                <a:spcPct val="100000"/>
              </a:lnSpc>
              <a:spcBef>
                <a:spcPts val="0"/>
              </a:spcBef>
              <a:spcAft>
                <a:spcPts val="0"/>
              </a:spcAft>
              <a:buSzPts val="1400"/>
              <a:buNone/>
            </a:pPr>
            <a:endParaRPr dirty="0"/>
          </a:p>
        </p:txBody>
      </p:sp>
      <p:sp>
        <p:nvSpPr>
          <p:cNvPr id="361" name="Google Shape;361;p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61" name="Google Shape;361;p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374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646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E4425BEE-F4E3-5353-1EB0-B1F169428017}"/>
            </a:ext>
          </a:extLst>
        </p:cNvPr>
        <p:cNvGrpSpPr/>
        <p:nvPr/>
      </p:nvGrpSpPr>
      <p:grpSpPr>
        <a:xfrm>
          <a:off x="0" y="0"/>
          <a:ext cx="0" cy="0"/>
          <a:chOff x="0" y="0"/>
          <a:chExt cx="0" cy="0"/>
        </a:xfrm>
      </p:grpSpPr>
      <p:sp>
        <p:nvSpPr>
          <p:cNvPr id="381" name="Google Shape;381;p45:notes">
            <a:extLst>
              <a:ext uri="{FF2B5EF4-FFF2-40B4-BE49-F238E27FC236}">
                <a16:creationId xmlns:a16="http://schemas.microsoft.com/office/drawing/2014/main" id="{62CB0D66-3F9F-C2DA-6F61-561AE87A46CF}"/>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a:extLst>
              <a:ext uri="{FF2B5EF4-FFF2-40B4-BE49-F238E27FC236}">
                <a16:creationId xmlns:a16="http://schemas.microsoft.com/office/drawing/2014/main" id="{24290621-D62D-3FE0-3B10-335AC1CDF50C}"/>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233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630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B9214D8A-98B9-9648-700F-2B50A188BDE4}"/>
            </a:ext>
          </a:extLst>
        </p:cNvPr>
        <p:cNvGrpSpPr/>
        <p:nvPr/>
      </p:nvGrpSpPr>
      <p:grpSpPr>
        <a:xfrm>
          <a:off x="0" y="0"/>
          <a:ext cx="0" cy="0"/>
          <a:chOff x="0" y="0"/>
          <a:chExt cx="0" cy="0"/>
        </a:xfrm>
      </p:grpSpPr>
      <p:sp>
        <p:nvSpPr>
          <p:cNvPr id="381" name="Google Shape;381;p45:notes">
            <a:extLst>
              <a:ext uri="{FF2B5EF4-FFF2-40B4-BE49-F238E27FC236}">
                <a16:creationId xmlns:a16="http://schemas.microsoft.com/office/drawing/2014/main" id="{D4715F2C-5416-3FE8-2148-D9398A3807B7}"/>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a:extLst>
              <a:ext uri="{FF2B5EF4-FFF2-40B4-BE49-F238E27FC236}">
                <a16:creationId xmlns:a16="http://schemas.microsoft.com/office/drawing/2014/main" id="{4ED85305-61E6-C66C-9712-16C8DE90D0AD}"/>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34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00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a:t>Click to add a 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a:alphaModFix amt="20000"/>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a:alphaModFix amt="20000"/>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err="1"/>
              <a:t>cond</a:t>
            </a:r>
            <a:r>
              <a:rPr lang="en-US"/>
              <a:t>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st page with credit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tx2"/>
                </a:solidFill>
              </a:defRPr>
            </a:lvl1pPr>
          </a:lstStyle>
          <a:p>
            <a:r>
              <a:rPr lang="en-US"/>
              <a:t>Thank you</a:t>
            </a:r>
            <a:endParaRPr lang="en-IE"/>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‹Nº›</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‹Nº›</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‹Nº›</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‹Nº›</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a:t>Click to edit Master text styles</a:t>
            </a:r>
          </a:p>
          <a:p>
            <a:pPr lvl="3"/>
            <a:endParaRPr lang="en-US"/>
          </a:p>
          <a:p>
            <a:pPr lvl="3"/>
            <a:endParaRPr lang="en-US"/>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0"/>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1">
            <a:alphaModFix amt="20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0"/>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1">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youtu.be/mYJsP5SgdvA?si=bNxD5QFb3gA8H5uj" TargetMode="External"/><Relationship Id="rId5" Type="http://schemas.openxmlformats.org/officeDocument/2006/relationships/image" Target="../media/image27.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25.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0.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Image result for Hulleras Del Norte SA (HUNOSA)">
            <a:extLst>
              <a:ext uri="{FF2B5EF4-FFF2-40B4-BE49-F238E27FC236}">
                <a16:creationId xmlns:a16="http://schemas.microsoft.com/office/drawing/2014/main" id="{6A43DC08-C36B-EFD5-8A9A-FF4D4765AE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95" t="16634" r="9707" b="14316"/>
          <a:stretch/>
        </p:blipFill>
        <p:spPr bwMode="auto">
          <a:xfrm>
            <a:off x="167317" y="4131247"/>
            <a:ext cx="1276632" cy="527608"/>
          </a:xfrm>
          <a:prstGeom prst="rect">
            <a:avLst/>
          </a:prstGeom>
          <a:noFill/>
          <a:extLst>
            <a:ext uri="{909E8E84-426E-40DD-AFC4-6F175D3DCCD1}">
              <a14:hiddenFill xmlns:a14="http://schemas.microsoft.com/office/drawing/2010/main">
                <a:solidFill>
                  <a:srgbClr val="FFFFFF"/>
                </a:solidFill>
              </a14:hiddenFill>
            </a:ext>
          </a:extLst>
        </p:spPr>
      </p:pic>
      <p:cxnSp>
        <p:nvCxnSpPr>
          <p:cNvPr id="1102" name="Straight Arrow Connector 128">
            <a:extLst>
              <a:ext uri="{FF2B5EF4-FFF2-40B4-BE49-F238E27FC236}">
                <a16:creationId xmlns:a16="http://schemas.microsoft.com/office/drawing/2014/main" id="{FD03A6F6-0C7F-4A98-FDDC-165EA7910A00}"/>
              </a:ext>
            </a:extLst>
          </p:cNvPr>
          <p:cNvCxnSpPr>
            <a:cxnSpLocks/>
          </p:cNvCxnSpPr>
          <p:nvPr/>
        </p:nvCxnSpPr>
        <p:spPr>
          <a:xfrm>
            <a:off x="1104823" y="4727087"/>
            <a:ext cx="339126" cy="6359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7245D5-1DF1-25F8-7F77-049AD2CB04B5}"/>
              </a:ext>
            </a:extLst>
          </p:cNvPr>
          <p:cNvSpPr>
            <a:spLocks noGrp="1"/>
          </p:cNvSpPr>
          <p:nvPr>
            <p:ph type="title"/>
          </p:nvPr>
        </p:nvSpPr>
        <p:spPr>
          <a:xfrm>
            <a:off x="6187004" y="1055196"/>
            <a:ext cx="6000404" cy="1314045"/>
          </a:xfrm>
        </p:spPr>
        <p:txBody>
          <a:bodyPr/>
          <a:lstStyle/>
          <a:p>
            <a:r>
              <a:rPr lang="en-US" dirty="0"/>
              <a:t>MINE-TO-H2</a:t>
            </a:r>
            <a:br>
              <a:rPr lang="en-US" dirty="0"/>
            </a:br>
            <a:r>
              <a:rPr lang="en-US" sz="2800" dirty="0"/>
              <a:t>Repurposing a former coal mine: Green hydrogen for the transport sector using the circular economy</a:t>
            </a:r>
            <a:br>
              <a:rPr lang="en-US" sz="2800" dirty="0"/>
            </a:br>
            <a:r>
              <a:rPr lang="en-US" sz="2800" dirty="0"/>
              <a:t>and coupled with the heating sector</a:t>
            </a:r>
            <a:endParaRPr lang="en-IE" dirty="0"/>
          </a:p>
        </p:txBody>
      </p:sp>
      <p:pic>
        <p:nvPicPr>
          <p:cNvPr id="1026" name="Picture 2">
            <a:extLst>
              <a:ext uri="{FF2B5EF4-FFF2-40B4-BE49-F238E27FC236}">
                <a16:creationId xmlns:a16="http://schemas.microsoft.com/office/drawing/2014/main" id="{104D5F93-B254-6283-62E4-1AA323906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38" y="397464"/>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3E04BA96-C8E6-EF9D-567D-863CB9C034A7}"/>
              </a:ext>
            </a:extLst>
          </p:cNvPr>
          <p:cNvSpPr>
            <a:spLocks noGrp="1"/>
          </p:cNvSpPr>
          <p:nvPr>
            <p:ph idx="1"/>
          </p:nvPr>
        </p:nvSpPr>
        <p:spPr>
          <a:xfrm>
            <a:off x="6187004" y="2848451"/>
            <a:ext cx="5602042" cy="2245859"/>
          </a:xfrm>
        </p:spPr>
        <p:txBody>
          <a:bodyPr/>
          <a:lstStyle/>
          <a:p>
            <a:pPr algn="l" rtl="0" fontAlgn="base"/>
            <a:r>
              <a:rPr lang="en-US" b="0" i="0" u="none" strike="noStrike" dirty="0">
                <a:solidFill>
                  <a:srgbClr val="2A2E3A"/>
                </a:solidFill>
                <a:effectLst/>
                <a:latin typeface="Canva Sans"/>
              </a:rPr>
              <a:t>Call:</a:t>
            </a:r>
            <a:r>
              <a:rPr lang="en-US" b="0" i="0" dirty="0">
                <a:solidFill>
                  <a:srgbClr val="000000"/>
                </a:solidFill>
                <a:effectLst/>
                <a:latin typeface="Canva Sans"/>
              </a:rPr>
              <a:t>​ RFCS-2023-JT</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Start date:</a:t>
            </a:r>
            <a:r>
              <a:rPr lang="en-US" b="0" i="0" dirty="0">
                <a:solidFill>
                  <a:srgbClr val="000000"/>
                </a:solidFill>
                <a:effectLst/>
                <a:latin typeface="Canva Sans"/>
              </a:rPr>
              <a:t>​ 01/04/2024</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End date:</a:t>
            </a:r>
            <a:r>
              <a:rPr lang="en-US" b="0" i="0" dirty="0">
                <a:solidFill>
                  <a:srgbClr val="000000"/>
                </a:solidFill>
                <a:effectLst/>
                <a:latin typeface="Canva Sans"/>
              </a:rPr>
              <a:t>​ 30/09/2028</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Total costs: 18 052 926 €</a:t>
            </a:r>
            <a:endParaRPr lang="en-US" sz="2400" b="0" i="0" dirty="0">
              <a:solidFill>
                <a:srgbClr val="000000"/>
              </a:solidFill>
              <a:effectLst/>
              <a:latin typeface="Segoe UI" panose="020B0502040204020203" pitchFamily="34" charset="0"/>
            </a:endParaRPr>
          </a:p>
          <a:p>
            <a:pPr marL="0" indent="0">
              <a:buNone/>
            </a:pPr>
            <a:endParaRPr lang="pl-PL" dirty="0">
              <a:solidFill>
                <a:srgbClr val="2A2E3A"/>
              </a:solidFill>
              <a:latin typeface="Canva Sans"/>
            </a:endParaRPr>
          </a:p>
          <a:p>
            <a:pPr marL="0" indent="0">
              <a:buNone/>
            </a:pPr>
            <a:r>
              <a:rPr lang="en-US" b="1" dirty="0">
                <a:solidFill>
                  <a:srgbClr val="2A2E3A"/>
                </a:solidFill>
                <a:latin typeface="Canva Sans"/>
              </a:rPr>
              <a:t>Alicja Krzemień</a:t>
            </a:r>
            <a:endParaRPr lang="pl-PL" b="1" dirty="0">
              <a:solidFill>
                <a:srgbClr val="2A2E3A"/>
              </a:solidFill>
              <a:latin typeface="Canva Sans"/>
            </a:endParaRPr>
          </a:p>
          <a:p>
            <a:pPr marL="0" indent="0">
              <a:buNone/>
            </a:pPr>
            <a:r>
              <a:rPr lang="en-US" dirty="0">
                <a:solidFill>
                  <a:srgbClr val="2A2E3A"/>
                </a:solidFill>
                <a:latin typeface="Canva Sans"/>
              </a:rPr>
              <a:t>Central Mining Institute - National Research Institute (GIG-PIB)</a:t>
            </a:r>
          </a:p>
          <a:p>
            <a:endParaRPr lang="en-GB" dirty="0"/>
          </a:p>
        </p:txBody>
      </p:sp>
      <p:sp>
        <p:nvSpPr>
          <p:cNvPr id="9" name="Rectangle 8">
            <a:extLst>
              <a:ext uri="{FF2B5EF4-FFF2-40B4-BE49-F238E27FC236}">
                <a16:creationId xmlns:a16="http://schemas.microsoft.com/office/drawing/2014/main" id="{A9410D49-9849-52D2-5F59-D03C5A979F96}"/>
              </a:ext>
            </a:extLst>
          </p:cNvPr>
          <p:cNvSpPr>
            <a:spLocks noGrp="1" noChangeArrowheads="1"/>
          </p:cNvSpPr>
          <p:nvPr/>
        </p:nvSpPr>
        <p:spPr>
          <a:xfrm>
            <a:off x="2682456" y="980362"/>
            <a:ext cx="5040312" cy="1245125"/>
          </a:xfrm>
          <a:prstGeom prst="rect">
            <a:avLst/>
          </a:prstGeom>
        </p:spPr>
        <p:txBody>
          <a:bodyPr vert="horz" wrap="none" lIns="91440" tIns="45720" rIns="91440" bIns="0" rtlCol="0" anchor="t" anchorCtr="0">
            <a:noAutofit/>
          </a:bodyPr>
          <a:lstStyle>
            <a:defPPr>
              <a:defRPr lang="en-US"/>
            </a:defPPr>
            <a:lvl1pPr marL="0" algn="l" defTabSz="914400" rtl="0" eaLnBrk="1" latinLnBrk="0" hangingPunct="1">
              <a:lnSpc>
                <a:spcPct val="90000"/>
              </a:lnSpc>
              <a:spcBef>
                <a:spcPct val="0"/>
              </a:spcBef>
              <a:buNone/>
              <a:defRPr sz="6000" b="0" kern="1200">
                <a:solidFill>
                  <a:schemeClr val="bg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br>
              <a:rPr lang="fr-BE" altLang="en-US" sz="1800"/>
            </a:br>
            <a:br>
              <a:rPr lang="fr-BE" altLang="en-US" sz="1800"/>
            </a:br>
            <a:endParaRPr lang="en-GB" altLang="en-US" sz="2800"/>
          </a:p>
        </p:txBody>
      </p:sp>
      <p:sp>
        <p:nvSpPr>
          <p:cNvPr id="10" name="Freeform 6">
            <a:extLst>
              <a:ext uri="{FF2B5EF4-FFF2-40B4-BE49-F238E27FC236}">
                <a16:creationId xmlns:a16="http://schemas.microsoft.com/office/drawing/2014/main" id="{F562D4F7-088C-439A-CF26-FE0F6E990968}"/>
              </a:ext>
            </a:extLst>
          </p:cNvPr>
          <p:cNvSpPr>
            <a:spLocks/>
          </p:cNvSpPr>
          <p:nvPr/>
        </p:nvSpPr>
        <p:spPr bwMode="auto">
          <a:xfrm>
            <a:off x="2202257" y="5483900"/>
            <a:ext cx="82594" cy="49867"/>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1" name="Freeform 7">
            <a:extLst>
              <a:ext uri="{FF2B5EF4-FFF2-40B4-BE49-F238E27FC236}">
                <a16:creationId xmlns:a16="http://schemas.microsoft.com/office/drawing/2014/main" id="{FBD91C7A-29BD-2ADE-6D31-93FC50E609EA}"/>
              </a:ext>
            </a:extLst>
          </p:cNvPr>
          <p:cNvSpPr>
            <a:spLocks noEditPoints="1"/>
          </p:cNvSpPr>
          <p:nvPr/>
        </p:nvSpPr>
        <p:spPr bwMode="auto">
          <a:xfrm>
            <a:off x="1044389" y="3596718"/>
            <a:ext cx="455044" cy="662307"/>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2" name="Freeform 9">
            <a:extLst>
              <a:ext uri="{FF2B5EF4-FFF2-40B4-BE49-F238E27FC236}">
                <a16:creationId xmlns:a16="http://schemas.microsoft.com/office/drawing/2014/main" id="{75196F30-DDBD-A939-D6C7-333E8DA965DE}"/>
              </a:ext>
            </a:extLst>
          </p:cNvPr>
          <p:cNvSpPr>
            <a:spLocks noEditPoints="1"/>
          </p:cNvSpPr>
          <p:nvPr/>
        </p:nvSpPr>
        <p:spPr bwMode="auto">
          <a:xfrm>
            <a:off x="2386146" y="4184222"/>
            <a:ext cx="381801" cy="305440"/>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3" name="Freeform 10">
            <a:extLst>
              <a:ext uri="{FF2B5EF4-FFF2-40B4-BE49-F238E27FC236}">
                <a16:creationId xmlns:a16="http://schemas.microsoft.com/office/drawing/2014/main" id="{262CFD19-A6C2-A3D1-AC90-DF0827D617B3}"/>
              </a:ext>
            </a:extLst>
          </p:cNvPr>
          <p:cNvSpPr>
            <a:spLocks/>
          </p:cNvSpPr>
          <p:nvPr/>
        </p:nvSpPr>
        <p:spPr bwMode="auto">
          <a:xfrm>
            <a:off x="2694702" y="4385252"/>
            <a:ext cx="93503" cy="110644"/>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4" name="Freeform 11">
            <a:extLst>
              <a:ext uri="{FF2B5EF4-FFF2-40B4-BE49-F238E27FC236}">
                <a16:creationId xmlns:a16="http://schemas.microsoft.com/office/drawing/2014/main" id="{99065BD8-9237-F1FF-1C07-D2F92D05B130}"/>
              </a:ext>
            </a:extLst>
          </p:cNvPr>
          <p:cNvSpPr>
            <a:spLocks/>
          </p:cNvSpPr>
          <p:nvPr/>
        </p:nvSpPr>
        <p:spPr bwMode="auto">
          <a:xfrm>
            <a:off x="2721194" y="4748350"/>
            <a:ext cx="444135" cy="288298"/>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5" name="Line 12">
            <a:extLst>
              <a:ext uri="{FF2B5EF4-FFF2-40B4-BE49-F238E27FC236}">
                <a16:creationId xmlns:a16="http://schemas.microsoft.com/office/drawing/2014/main" id="{FDA80683-973F-8BF9-CCFD-ECD7C7E078F6}"/>
              </a:ext>
            </a:extLst>
          </p:cNvPr>
          <p:cNvSpPr>
            <a:spLocks noChangeShapeType="1"/>
          </p:cNvSpPr>
          <p:nvPr/>
        </p:nvSpPr>
        <p:spPr bwMode="auto">
          <a:xfrm>
            <a:off x="2778855" y="4682899"/>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6" name="Line 13">
            <a:extLst>
              <a:ext uri="{FF2B5EF4-FFF2-40B4-BE49-F238E27FC236}">
                <a16:creationId xmlns:a16="http://schemas.microsoft.com/office/drawing/2014/main" id="{945029C8-A5DB-AF4A-75ED-0E08C89AD58E}"/>
              </a:ext>
            </a:extLst>
          </p:cNvPr>
          <p:cNvSpPr>
            <a:spLocks noChangeShapeType="1"/>
          </p:cNvSpPr>
          <p:nvPr/>
        </p:nvSpPr>
        <p:spPr bwMode="auto">
          <a:xfrm>
            <a:off x="2778855" y="4682899"/>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7" name="Freeform 14">
            <a:extLst>
              <a:ext uri="{FF2B5EF4-FFF2-40B4-BE49-F238E27FC236}">
                <a16:creationId xmlns:a16="http://schemas.microsoft.com/office/drawing/2014/main" id="{B770DB11-4913-F4C9-5403-F73F27061562}"/>
              </a:ext>
            </a:extLst>
          </p:cNvPr>
          <p:cNvSpPr>
            <a:spLocks/>
          </p:cNvSpPr>
          <p:nvPr/>
        </p:nvSpPr>
        <p:spPr bwMode="auto">
          <a:xfrm>
            <a:off x="3054685" y="4558229"/>
            <a:ext cx="765161" cy="391151"/>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8" name="Freeform 15">
            <a:extLst>
              <a:ext uri="{FF2B5EF4-FFF2-40B4-BE49-F238E27FC236}">
                <a16:creationId xmlns:a16="http://schemas.microsoft.com/office/drawing/2014/main" id="{5A2BBA34-7976-79A7-68A6-2CC481E081FC}"/>
              </a:ext>
            </a:extLst>
          </p:cNvPr>
          <p:cNvSpPr>
            <a:spLocks/>
          </p:cNvSpPr>
          <p:nvPr/>
        </p:nvSpPr>
        <p:spPr bwMode="auto">
          <a:xfrm>
            <a:off x="3056243" y="4812243"/>
            <a:ext cx="24934" cy="29608"/>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9" name="Group 18">
            <a:extLst>
              <a:ext uri="{FF2B5EF4-FFF2-40B4-BE49-F238E27FC236}">
                <a16:creationId xmlns:a16="http://schemas.microsoft.com/office/drawing/2014/main" id="{55DB76B0-4DEF-CD58-9917-7A64500AE8E8}"/>
              </a:ext>
            </a:extLst>
          </p:cNvPr>
          <p:cNvGrpSpPr/>
          <p:nvPr/>
        </p:nvGrpSpPr>
        <p:grpSpPr>
          <a:xfrm>
            <a:off x="1597610" y="4229414"/>
            <a:ext cx="1444607" cy="1429022"/>
            <a:chOff x="1554491" y="4533230"/>
            <a:chExt cx="774055" cy="765705"/>
          </a:xfrm>
          <a:solidFill>
            <a:schemeClr val="accent1">
              <a:lumMod val="60000"/>
              <a:lumOff val="40000"/>
            </a:schemeClr>
          </a:solidFill>
        </p:grpSpPr>
        <p:sp>
          <p:nvSpPr>
            <p:cNvPr id="1090" name="Freeform 16">
              <a:extLst>
                <a:ext uri="{FF2B5EF4-FFF2-40B4-BE49-F238E27FC236}">
                  <a16:creationId xmlns:a16="http://schemas.microsoft.com/office/drawing/2014/main" id="{C832AF26-353E-D77D-FD23-D72AFCFC71F5}"/>
                </a:ext>
              </a:extLst>
            </p:cNvPr>
            <p:cNvSpPr>
              <a:spLocks noEditPoints="1"/>
            </p:cNvSpPr>
            <p:nvPr/>
          </p:nvSpPr>
          <p:spPr bwMode="auto">
            <a:xfrm>
              <a:off x="1554491" y="4533230"/>
              <a:ext cx="725625" cy="70558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91" name="Freeform 17">
              <a:extLst>
                <a:ext uri="{FF2B5EF4-FFF2-40B4-BE49-F238E27FC236}">
                  <a16:creationId xmlns:a16="http://schemas.microsoft.com/office/drawing/2014/main" id="{235C2DA4-FB96-EE95-5747-BE25B252640F}"/>
                </a:ext>
              </a:extLst>
            </p:cNvPr>
            <p:cNvSpPr>
              <a:spLocks/>
            </p:cNvSpPr>
            <p:nvPr/>
          </p:nvSpPr>
          <p:spPr bwMode="auto">
            <a:xfrm>
              <a:off x="2265085" y="5172013"/>
              <a:ext cx="63461" cy="126922"/>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nvGrpSpPr>
          <p:cNvPr id="20" name="Group 19">
            <a:extLst>
              <a:ext uri="{FF2B5EF4-FFF2-40B4-BE49-F238E27FC236}">
                <a16:creationId xmlns:a16="http://schemas.microsoft.com/office/drawing/2014/main" id="{5CA394EE-18C6-A9C1-8E58-CBEF63A6EF51}"/>
              </a:ext>
            </a:extLst>
          </p:cNvPr>
          <p:cNvGrpSpPr/>
          <p:nvPr/>
        </p:nvGrpSpPr>
        <p:grpSpPr>
          <a:xfrm>
            <a:off x="2772619" y="4849645"/>
            <a:ext cx="1122026" cy="1499147"/>
            <a:chOff x="2184089" y="4865565"/>
            <a:chExt cx="601208" cy="803280"/>
          </a:xfrm>
          <a:solidFill>
            <a:srgbClr val="8FD6B2"/>
          </a:solidFill>
        </p:grpSpPr>
        <p:sp>
          <p:nvSpPr>
            <p:cNvPr id="1087" name="Freeform 24">
              <a:extLst>
                <a:ext uri="{FF2B5EF4-FFF2-40B4-BE49-F238E27FC236}">
                  <a16:creationId xmlns:a16="http://schemas.microsoft.com/office/drawing/2014/main" id="{030D4CB3-9C06-00E2-4E2E-11F15F8731BD}"/>
                </a:ext>
              </a:extLst>
            </p:cNvPr>
            <p:cNvSpPr>
              <a:spLocks noEditPoints="1"/>
            </p:cNvSpPr>
            <p:nvPr/>
          </p:nvSpPr>
          <p:spPr bwMode="auto">
            <a:xfrm>
              <a:off x="2184089" y="4865565"/>
              <a:ext cx="601208" cy="70892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sp>
          <p:nvSpPr>
            <p:cNvPr id="1088" name="Freeform 25">
              <a:extLst>
                <a:ext uri="{FF2B5EF4-FFF2-40B4-BE49-F238E27FC236}">
                  <a16:creationId xmlns:a16="http://schemas.microsoft.com/office/drawing/2014/main" id="{9C4D22D2-8CFA-0DC1-AE74-0100912D8AF1}"/>
                </a:ext>
              </a:extLst>
            </p:cNvPr>
            <p:cNvSpPr>
              <a:spLocks/>
            </p:cNvSpPr>
            <p:nvPr/>
          </p:nvSpPr>
          <p:spPr bwMode="auto">
            <a:xfrm>
              <a:off x="2452963" y="5542758"/>
              <a:ext cx="168672" cy="12608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sp>
          <p:nvSpPr>
            <p:cNvPr id="1089" name="Freeform 26">
              <a:extLst>
                <a:ext uri="{FF2B5EF4-FFF2-40B4-BE49-F238E27FC236}">
                  <a16:creationId xmlns:a16="http://schemas.microsoft.com/office/drawing/2014/main" id="{F0EBA7B7-CF03-7B14-716B-102012E5F701}"/>
                </a:ext>
              </a:extLst>
            </p:cNvPr>
            <p:cNvSpPr>
              <a:spLocks/>
            </p:cNvSpPr>
            <p:nvPr/>
          </p:nvSpPr>
          <p:spPr bwMode="auto">
            <a:xfrm>
              <a:off x="2244210" y="5308955"/>
              <a:ext cx="85171" cy="176188"/>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grpSp>
      <p:sp>
        <p:nvSpPr>
          <p:cNvPr id="21" name="Freeform 27">
            <a:extLst>
              <a:ext uri="{FF2B5EF4-FFF2-40B4-BE49-F238E27FC236}">
                <a16:creationId xmlns:a16="http://schemas.microsoft.com/office/drawing/2014/main" id="{0FE2A3EE-7678-B113-AA2A-6D5FE3BA6D3E}"/>
              </a:ext>
            </a:extLst>
          </p:cNvPr>
          <p:cNvSpPr>
            <a:spLocks noEditPoints="1"/>
          </p:cNvSpPr>
          <p:nvPr/>
        </p:nvSpPr>
        <p:spPr bwMode="auto">
          <a:xfrm>
            <a:off x="3531547" y="3631002"/>
            <a:ext cx="1022289" cy="927229"/>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2" name="Freeform 28">
            <a:extLst>
              <a:ext uri="{FF2B5EF4-FFF2-40B4-BE49-F238E27FC236}">
                <a16:creationId xmlns:a16="http://schemas.microsoft.com/office/drawing/2014/main" id="{5778E110-8B3E-7A63-D3E4-D248341339E1}"/>
              </a:ext>
            </a:extLst>
          </p:cNvPr>
          <p:cNvSpPr>
            <a:spLocks noEditPoints="1"/>
          </p:cNvSpPr>
          <p:nvPr/>
        </p:nvSpPr>
        <p:spPr bwMode="auto">
          <a:xfrm>
            <a:off x="3339866" y="4237207"/>
            <a:ext cx="687241" cy="384917"/>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3" name="Freeform 29">
            <a:extLst>
              <a:ext uri="{FF2B5EF4-FFF2-40B4-BE49-F238E27FC236}">
                <a16:creationId xmlns:a16="http://schemas.microsoft.com/office/drawing/2014/main" id="{63EDC701-5EB1-F710-5CCE-CA7D96B6D2A5}"/>
              </a:ext>
            </a:extLst>
          </p:cNvPr>
          <p:cNvSpPr>
            <a:spLocks/>
          </p:cNvSpPr>
          <p:nvPr/>
        </p:nvSpPr>
        <p:spPr bwMode="auto">
          <a:xfrm>
            <a:off x="3796468" y="4470961"/>
            <a:ext cx="593739" cy="282065"/>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4" name="Freeform 30">
            <a:extLst>
              <a:ext uri="{FF2B5EF4-FFF2-40B4-BE49-F238E27FC236}">
                <a16:creationId xmlns:a16="http://schemas.microsoft.com/office/drawing/2014/main" id="{25B6DB82-AD24-A5C2-D27C-6DE552F8E8B1}"/>
              </a:ext>
            </a:extLst>
          </p:cNvPr>
          <p:cNvSpPr>
            <a:spLocks noEditPoints="1"/>
          </p:cNvSpPr>
          <p:nvPr/>
        </p:nvSpPr>
        <p:spPr bwMode="auto">
          <a:xfrm>
            <a:off x="3718550" y="4629914"/>
            <a:ext cx="648283" cy="417642"/>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5" name="Freeform 31">
            <a:extLst>
              <a:ext uri="{FF2B5EF4-FFF2-40B4-BE49-F238E27FC236}">
                <a16:creationId xmlns:a16="http://schemas.microsoft.com/office/drawing/2014/main" id="{F23C62DA-3C78-8AE2-39DA-F664BD504981}"/>
              </a:ext>
            </a:extLst>
          </p:cNvPr>
          <p:cNvSpPr>
            <a:spLocks/>
          </p:cNvSpPr>
          <p:nvPr/>
        </p:nvSpPr>
        <p:spPr bwMode="auto">
          <a:xfrm>
            <a:off x="3434927" y="4873021"/>
            <a:ext cx="305440" cy="221289"/>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6" name="Freeform 32">
            <a:extLst>
              <a:ext uri="{FF2B5EF4-FFF2-40B4-BE49-F238E27FC236}">
                <a16:creationId xmlns:a16="http://schemas.microsoft.com/office/drawing/2014/main" id="{97E2C7F5-8E51-8860-4219-53EC59D3E1E3}"/>
              </a:ext>
            </a:extLst>
          </p:cNvPr>
          <p:cNvSpPr>
            <a:spLocks noEditPoints="1"/>
          </p:cNvSpPr>
          <p:nvPr/>
        </p:nvSpPr>
        <p:spPr bwMode="auto">
          <a:xfrm>
            <a:off x="3439603" y="4929120"/>
            <a:ext cx="573480" cy="532962"/>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7" name="Freeform 33">
            <a:extLst>
              <a:ext uri="{FF2B5EF4-FFF2-40B4-BE49-F238E27FC236}">
                <a16:creationId xmlns:a16="http://schemas.microsoft.com/office/drawing/2014/main" id="{36A69AA8-130E-69D2-3DA5-E264C6016D06}"/>
              </a:ext>
            </a:extLst>
          </p:cNvPr>
          <p:cNvSpPr>
            <a:spLocks noEditPoints="1"/>
          </p:cNvSpPr>
          <p:nvPr/>
        </p:nvSpPr>
        <p:spPr bwMode="auto">
          <a:xfrm>
            <a:off x="4302938" y="5287544"/>
            <a:ext cx="654516" cy="444134"/>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8" name="Freeform 34">
            <a:extLst>
              <a:ext uri="{FF2B5EF4-FFF2-40B4-BE49-F238E27FC236}">
                <a16:creationId xmlns:a16="http://schemas.microsoft.com/office/drawing/2014/main" id="{E5008AE1-E2AF-55CD-0DD4-61994F651B62}"/>
              </a:ext>
            </a:extLst>
          </p:cNvPr>
          <p:cNvSpPr>
            <a:spLocks/>
          </p:cNvSpPr>
          <p:nvPr/>
        </p:nvSpPr>
        <p:spPr bwMode="auto">
          <a:xfrm>
            <a:off x="4100351" y="4675107"/>
            <a:ext cx="963072" cy="704382"/>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9" name="Freeform 37">
            <a:extLst>
              <a:ext uri="{FF2B5EF4-FFF2-40B4-BE49-F238E27FC236}">
                <a16:creationId xmlns:a16="http://schemas.microsoft.com/office/drawing/2014/main" id="{1E4E5B7B-73C0-F998-2F69-45CB61A88C72}"/>
              </a:ext>
            </a:extLst>
          </p:cNvPr>
          <p:cNvSpPr>
            <a:spLocks/>
          </p:cNvSpPr>
          <p:nvPr/>
        </p:nvSpPr>
        <p:spPr bwMode="auto">
          <a:xfrm>
            <a:off x="4235930" y="3344263"/>
            <a:ext cx="581272" cy="444134"/>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0" name="Freeform 39">
            <a:extLst>
              <a:ext uri="{FF2B5EF4-FFF2-40B4-BE49-F238E27FC236}">
                <a16:creationId xmlns:a16="http://schemas.microsoft.com/office/drawing/2014/main" id="{DF696E34-403A-EDD5-D6B4-5EC11DF5E69F}"/>
              </a:ext>
            </a:extLst>
          </p:cNvPr>
          <p:cNvSpPr>
            <a:spLocks/>
          </p:cNvSpPr>
          <p:nvPr/>
        </p:nvSpPr>
        <p:spPr bwMode="auto">
          <a:xfrm>
            <a:off x="4221905" y="3049731"/>
            <a:ext cx="732434" cy="433225"/>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31" name="Group 30">
            <a:extLst>
              <a:ext uri="{FF2B5EF4-FFF2-40B4-BE49-F238E27FC236}">
                <a16:creationId xmlns:a16="http://schemas.microsoft.com/office/drawing/2014/main" id="{8CF92BA6-D7A3-686F-D927-5C148FA13314}"/>
              </a:ext>
            </a:extLst>
          </p:cNvPr>
          <p:cNvGrpSpPr/>
          <p:nvPr/>
        </p:nvGrpSpPr>
        <p:grpSpPr>
          <a:xfrm>
            <a:off x="4310739" y="2748967"/>
            <a:ext cx="635816" cy="405176"/>
            <a:chOff x="3008245" y="3739970"/>
            <a:chExt cx="340685" cy="217103"/>
          </a:xfrm>
          <a:solidFill>
            <a:schemeClr val="accent1">
              <a:lumMod val="60000"/>
              <a:lumOff val="40000"/>
            </a:schemeClr>
          </a:solidFill>
        </p:grpSpPr>
        <p:sp>
          <p:nvSpPr>
            <p:cNvPr id="1084" name="Freeform 40">
              <a:extLst>
                <a:ext uri="{FF2B5EF4-FFF2-40B4-BE49-F238E27FC236}">
                  <a16:creationId xmlns:a16="http://schemas.microsoft.com/office/drawing/2014/main" id="{C727A40D-B21C-0F0F-6E9A-B111318EA174}"/>
                </a:ext>
              </a:extLst>
            </p:cNvPr>
            <p:cNvSpPr>
              <a:spLocks/>
            </p:cNvSpPr>
            <p:nvPr/>
          </p:nvSpPr>
          <p:spPr bwMode="auto">
            <a:xfrm>
              <a:off x="3081726" y="3739970"/>
              <a:ext cx="267204" cy="21710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5" name="Freeform 41">
              <a:extLst>
                <a:ext uri="{FF2B5EF4-FFF2-40B4-BE49-F238E27FC236}">
                  <a16:creationId xmlns:a16="http://schemas.microsoft.com/office/drawing/2014/main" id="{96D32E3A-8617-843F-F8F1-55A449FC921E}"/>
                </a:ext>
              </a:extLst>
            </p:cNvPr>
            <p:cNvSpPr>
              <a:spLocks/>
            </p:cNvSpPr>
            <p:nvPr/>
          </p:nvSpPr>
          <p:spPr bwMode="auto">
            <a:xfrm>
              <a:off x="3008245" y="3841006"/>
              <a:ext cx="90181" cy="75986"/>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6" name="Freeform 42">
              <a:extLst>
                <a:ext uri="{FF2B5EF4-FFF2-40B4-BE49-F238E27FC236}">
                  <a16:creationId xmlns:a16="http://schemas.microsoft.com/office/drawing/2014/main" id="{2E6F7661-6D5D-5CD1-D7E6-DAB012A288C5}"/>
                </a:ext>
              </a:extLst>
            </p:cNvPr>
            <p:cNvSpPr>
              <a:spLocks/>
            </p:cNvSpPr>
            <p:nvPr/>
          </p:nvSpPr>
          <p:spPr bwMode="auto">
            <a:xfrm>
              <a:off x="3024111" y="3796751"/>
              <a:ext cx="53441" cy="41751"/>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nvGrpSpPr>
          <p:cNvPr id="32" name="Group 31">
            <a:extLst>
              <a:ext uri="{FF2B5EF4-FFF2-40B4-BE49-F238E27FC236}">
                <a16:creationId xmlns:a16="http://schemas.microsoft.com/office/drawing/2014/main" id="{A30E5CB5-BFEA-A3B7-1202-FE0494630DB4}"/>
              </a:ext>
            </a:extLst>
          </p:cNvPr>
          <p:cNvGrpSpPr/>
          <p:nvPr/>
        </p:nvGrpSpPr>
        <p:grpSpPr>
          <a:xfrm>
            <a:off x="4061339" y="5664795"/>
            <a:ext cx="838395" cy="869581"/>
            <a:chOff x="2874643" y="5302275"/>
            <a:chExt cx="449236" cy="465937"/>
          </a:xfrm>
          <a:solidFill>
            <a:schemeClr val="accent1">
              <a:lumMod val="60000"/>
              <a:lumOff val="40000"/>
            </a:schemeClr>
          </a:solidFill>
        </p:grpSpPr>
        <p:sp>
          <p:nvSpPr>
            <p:cNvPr id="1067" name="Freeform 57">
              <a:extLst>
                <a:ext uri="{FF2B5EF4-FFF2-40B4-BE49-F238E27FC236}">
                  <a16:creationId xmlns:a16="http://schemas.microsoft.com/office/drawing/2014/main" id="{0D1AB4A1-3C0E-8473-A141-D0188DDCFA53}"/>
                </a:ext>
              </a:extLst>
            </p:cNvPr>
            <p:cNvSpPr>
              <a:spLocks/>
            </p:cNvSpPr>
            <p:nvPr/>
          </p:nvSpPr>
          <p:spPr bwMode="auto">
            <a:xfrm>
              <a:off x="3113456" y="5371581"/>
              <a:ext cx="20040" cy="20876"/>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068" name="Group 1067">
              <a:extLst>
                <a:ext uri="{FF2B5EF4-FFF2-40B4-BE49-F238E27FC236}">
                  <a16:creationId xmlns:a16="http://schemas.microsoft.com/office/drawing/2014/main" id="{EBF064F7-A9EE-B1DB-5938-953AD4A0D4D9}"/>
                </a:ext>
              </a:extLst>
            </p:cNvPr>
            <p:cNvGrpSpPr/>
            <p:nvPr/>
          </p:nvGrpSpPr>
          <p:grpSpPr>
            <a:xfrm>
              <a:off x="2874643" y="5302275"/>
              <a:ext cx="449236" cy="465937"/>
              <a:chOff x="2874643" y="5302275"/>
              <a:chExt cx="449236" cy="465937"/>
            </a:xfrm>
            <a:grpFill/>
          </p:grpSpPr>
          <p:sp>
            <p:nvSpPr>
              <p:cNvPr id="1069" name="Freeform 43">
                <a:extLst>
                  <a:ext uri="{FF2B5EF4-FFF2-40B4-BE49-F238E27FC236}">
                    <a16:creationId xmlns:a16="http://schemas.microsoft.com/office/drawing/2014/main" id="{4FF0E54E-203A-0025-5523-F90C1101CCA6}"/>
                  </a:ext>
                </a:extLst>
              </p:cNvPr>
              <p:cNvSpPr>
                <a:spLocks noEditPoints="1"/>
              </p:cNvSpPr>
              <p:nvPr/>
            </p:nvSpPr>
            <p:spPr bwMode="auto">
              <a:xfrm>
                <a:off x="2874643" y="5302275"/>
                <a:ext cx="362395" cy="409991"/>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0" name="Freeform 44">
                <a:extLst>
                  <a:ext uri="{FF2B5EF4-FFF2-40B4-BE49-F238E27FC236}">
                    <a16:creationId xmlns:a16="http://schemas.microsoft.com/office/drawing/2014/main" id="{BCF6D506-C5A4-4F22-5FD8-D9BF794696EB}"/>
                  </a:ext>
                </a:extLst>
              </p:cNvPr>
              <p:cNvSpPr>
                <a:spLocks/>
              </p:cNvSpPr>
              <p:nvPr/>
            </p:nvSpPr>
            <p:spPr bwMode="auto">
              <a:xfrm>
                <a:off x="2878819" y="5542758"/>
                <a:ext cx="27556" cy="32566"/>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1" name="Freeform 45">
                <a:extLst>
                  <a:ext uri="{FF2B5EF4-FFF2-40B4-BE49-F238E27FC236}">
                    <a16:creationId xmlns:a16="http://schemas.microsoft.com/office/drawing/2014/main" id="{75668FEB-562E-24B6-4314-DC5E0020283D}"/>
                  </a:ext>
                </a:extLst>
              </p:cNvPr>
              <p:cNvSpPr>
                <a:spLocks/>
              </p:cNvSpPr>
              <p:nvPr/>
            </p:nvSpPr>
            <p:spPr bwMode="auto">
              <a:xfrm>
                <a:off x="2893849" y="5584509"/>
                <a:ext cx="20040" cy="22546"/>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2" name="Freeform 46">
                <a:extLst>
                  <a:ext uri="{FF2B5EF4-FFF2-40B4-BE49-F238E27FC236}">
                    <a16:creationId xmlns:a16="http://schemas.microsoft.com/office/drawing/2014/main" id="{E7070C4E-F9EB-EF2F-0B3F-263476EAA15E}"/>
                  </a:ext>
                </a:extLst>
              </p:cNvPr>
              <p:cNvSpPr>
                <a:spLocks/>
              </p:cNvSpPr>
              <p:nvPr/>
            </p:nvSpPr>
            <p:spPr bwMode="auto">
              <a:xfrm>
                <a:off x="3123477" y="5597869"/>
                <a:ext cx="16700" cy="20876"/>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3" name="Freeform 47">
                <a:extLst>
                  <a:ext uri="{FF2B5EF4-FFF2-40B4-BE49-F238E27FC236}">
                    <a16:creationId xmlns:a16="http://schemas.microsoft.com/office/drawing/2014/main" id="{663DFE24-A0BE-8429-4071-B33849062C96}"/>
                  </a:ext>
                </a:extLst>
              </p:cNvPr>
              <p:cNvSpPr>
                <a:spLocks/>
              </p:cNvSpPr>
              <p:nvPr/>
            </p:nvSpPr>
            <p:spPr bwMode="auto">
              <a:xfrm>
                <a:off x="3143517" y="5622919"/>
                <a:ext cx="16700" cy="8350"/>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4" name="Freeform 48">
                <a:extLst>
                  <a:ext uri="{FF2B5EF4-FFF2-40B4-BE49-F238E27FC236}">
                    <a16:creationId xmlns:a16="http://schemas.microsoft.com/office/drawing/2014/main" id="{D62B76DD-B5D3-5119-51B8-CA9C82E0A37A}"/>
                  </a:ext>
                </a:extLst>
              </p:cNvPr>
              <p:cNvSpPr>
                <a:spLocks/>
              </p:cNvSpPr>
              <p:nvPr/>
            </p:nvSpPr>
            <p:spPr bwMode="auto">
              <a:xfrm>
                <a:off x="3156042" y="5657155"/>
                <a:ext cx="11690" cy="19206"/>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5" name="Freeform 49">
                <a:extLst>
                  <a:ext uri="{FF2B5EF4-FFF2-40B4-BE49-F238E27FC236}">
                    <a16:creationId xmlns:a16="http://schemas.microsoft.com/office/drawing/2014/main" id="{C1EE2A80-242B-F07B-1EBE-C61179093FF8}"/>
                  </a:ext>
                </a:extLst>
              </p:cNvPr>
              <p:cNvSpPr>
                <a:spLocks/>
              </p:cNvSpPr>
              <p:nvPr/>
            </p:nvSpPr>
            <p:spPr bwMode="auto">
              <a:xfrm>
                <a:off x="3137672" y="5660495"/>
                <a:ext cx="9185" cy="15030"/>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6" name="Freeform 50">
                <a:extLst>
                  <a:ext uri="{FF2B5EF4-FFF2-40B4-BE49-F238E27FC236}">
                    <a16:creationId xmlns:a16="http://schemas.microsoft.com/office/drawing/2014/main" id="{9124858C-4E12-60C1-0348-9F81859B982E}"/>
                  </a:ext>
                </a:extLst>
              </p:cNvPr>
              <p:cNvSpPr>
                <a:spLocks/>
              </p:cNvSpPr>
              <p:nvPr/>
            </p:nvSpPr>
            <p:spPr bwMode="auto">
              <a:xfrm>
                <a:off x="3033295" y="5737316"/>
                <a:ext cx="143622" cy="30896"/>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7" name="Freeform 51">
                <a:extLst>
                  <a:ext uri="{FF2B5EF4-FFF2-40B4-BE49-F238E27FC236}">
                    <a16:creationId xmlns:a16="http://schemas.microsoft.com/office/drawing/2014/main" id="{89A2C70C-6A15-2E8B-D3D2-40B29C75F3E7}"/>
                  </a:ext>
                </a:extLst>
              </p:cNvPr>
              <p:cNvSpPr>
                <a:spLocks/>
              </p:cNvSpPr>
              <p:nvPr/>
            </p:nvSpPr>
            <p:spPr bwMode="auto">
              <a:xfrm>
                <a:off x="3186937" y="5540253"/>
                <a:ext cx="20876" cy="40081"/>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8" name="Freeform 52">
                <a:extLst>
                  <a:ext uri="{FF2B5EF4-FFF2-40B4-BE49-F238E27FC236}">
                    <a16:creationId xmlns:a16="http://schemas.microsoft.com/office/drawing/2014/main" id="{5A61EEAE-5D31-6834-1FFE-A66250A23D7F}"/>
                  </a:ext>
                </a:extLst>
              </p:cNvPr>
              <p:cNvSpPr>
                <a:spLocks/>
              </p:cNvSpPr>
              <p:nvPr/>
            </p:nvSpPr>
            <p:spPr bwMode="auto">
              <a:xfrm>
                <a:off x="3186937" y="5487647"/>
                <a:ext cx="45926" cy="35906"/>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9" name="Freeform 53">
                <a:extLst>
                  <a:ext uri="{FF2B5EF4-FFF2-40B4-BE49-F238E27FC236}">
                    <a16:creationId xmlns:a16="http://schemas.microsoft.com/office/drawing/2014/main" id="{9A9317A1-0954-27AA-702F-D74E3B4CC1E5}"/>
                  </a:ext>
                </a:extLst>
              </p:cNvPr>
              <p:cNvSpPr>
                <a:spLocks/>
              </p:cNvSpPr>
              <p:nvPr/>
            </p:nvSpPr>
            <p:spPr bwMode="auto">
              <a:xfrm>
                <a:off x="3287139" y="5728130"/>
                <a:ext cx="36740" cy="35906"/>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0" name="Freeform 54">
                <a:extLst>
                  <a:ext uri="{FF2B5EF4-FFF2-40B4-BE49-F238E27FC236}">
                    <a16:creationId xmlns:a16="http://schemas.microsoft.com/office/drawing/2014/main" id="{F0DC89C7-BDC4-223C-73EC-8DC1ED6955CB}"/>
                  </a:ext>
                </a:extLst>
              </p:cNvPr>
              <p:cNvSpPr>
                <a:spLocks/>
              </p:cNvSpPr>
              <p:nvPr/>
            </p:nvSpPr>
            <p:spPr bwMode="auto">
              <a:xfrm>
                <a:off x="3246223" y="5686380"/>
                <a:ext cx="22546" cy="16700"/>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1" name="Freeform 55">
                <a:extLst>
                  <a:ext uri="{FF2B5EF4-FFF2-40B4-BE49-F238E27FC236}">
                    <a16:creationId xmlns:a16="http://schemas.microsoft.com/office/drawing/2014/main" id="{2747EC4A-279C-0C33-CC54-1954AF0D0466}"/>
                  </a:ext>
                </a:extLst>
              </p:cNvPr>
              <p:cNvSpPr>
                <a:spLocks/>
              </p:cNvSpPr>
              <p:nvPr/>
            </p:nvSpPr>
            <p:spPr bwMode="auto">
              <a:xfrm>
                <a:off x="3194453" y="5622919"/>
                <a:ext cx="22546" cy="11690"/>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2" name="Freeform 56">
                <a:extLst>
                  <a:ext uri="{FF2B5EF4-FFF2-40B4-BE49-F238E27FC236}">
                    <a16:creationId xmlns:a16="http://schemas.microsoft.com/office/drawing/2014/main" id="{C920C72D-1FEA-EFB2-384F-9C33533685D9}"/>
                  </a:ext>
                </a:extLst>
              </p:cNvPr>
              <p:cNvSpPr>
                <a:spLocks/>
              </p:cNvSpPr>
              <p:nvPr/>
            </p:nvSpPr>
            <p:spPr bwMode="auto">
              <a:xfrm>
                <a:off x="3140177" y="5436712"/>
                <a:ext cx="22546" cy="20876"/>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3" name="Freeform 58">
                <a:extLst>
                  <a:ext uri="{FF2B5EF4-FFF2-40B4-BE49-F238E27FC236}">
                    <a16:creationId xmlns:a16="http://schemas.microsoft.com/office/drawing/2014/main" id="{15602DF4-D116-FBBA-A83E-6665C8809652}"/>
                  </a:ext>
                </a:extLst>
              </p:cNvPr>
              <p:cNvSpPr>
                <a:spLocks/>
              </p:cNvSpPr>
              <p:nvPr/>
            </p:nvSpPr>
            <p:spPr bwMode="auto">
              <a:xfrm>
                <a:off x="3165227" y="5393291"/>
                <a:ext cx="18370" cy="10855"/>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sp>
        <p:nvSpPr>
          <p:cNvPr id="33" name="Freeform 60">
            <a:extLst>
              <a:ext uri="{FF2B5EF4-FFF2-40B4-BE49-F238E27FC236}">
                <a16:creationId xmlns:a16="http://schemas.microsoft.com/office/drawing/2014/main" id="{35926EAC-69EF-73EE-3039-47C7B16862D8}"/>
              </a:ext>
            </a:extLst>
          </p:cNvPr>
          <p:cNvSpPr>
            <a:spLocks/>
          </p:cNvSpPr>
          <p:nvPr/>
        </p:nvSpPr>
        <p:spPr bwMode="auto">
          <a:xfrm>
            <a:off x="3252599" y="561022"/>
            <a:ext cx="1277862" cy="2987388"/>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4" name="Freeform 61">
            <a:extLst>
              <a:ext uri="{FF2B5EF4-FFF2-40B4-BE49-F238E27FC236}">
                <a16:creationId xmlns:a16="http://schemas.microsoft.com/office/drawing/2014/main" id="{18D2FA52-0545-90E5-39AA-823A57B822AC}"/>
              </a:ext>
            </a:extLst>
          </p:cNvPr>
          <p:cNvSpPr>
            <a:spLocks/>
          </p:cNvSpPr>
          <p:nvPr/>
        </p:nvSpPr>
        <p:spPr bwMode="auto">
          <a:xfrm>
            <a:off x="3944515" y="3065316"/>
            <a:ext cx="104411" cy="201030"/>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5" name="Freeform 62">
            <a:extLst>
              <a:ext uri="{FF2B5EF4-FFF2-40B4-BE49-F238E27FC236}">
                <a16:creationId xmlns:a16="http://schemas.microsoft.com/office/drawing/2014/main" id="{A1434CFC-0B1C-3B36-7349-B591EDFBD4AC}"/>
              </a:ext>
            </a:extLst>
          </p:cNvPr>
          <p:cNvSpPr>
            <a:spLocks noEditPoints="1"/>
          </p:cNvSpPr>
          <p:nvPr/>
        </p:nvSpPr>
        <p:spPr bwMode="auto">
          <a:xfrm>
            <a:off x="4164243" y="272724"/>
            <a:ext cx="1111117" cy="2451310"/>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6" name="Freeform 92">
            <a:extLst>
              <a:ext uri="{FF2B5EF4-FFF2-40B4-BE49-F238E27FC236}">
                <a16:creationId xmlns:a16="http://schemas.microsoft.com/office/drawing/2014/main" id="{9398E59A-7788-A284-7BAB-B5D6B45DC7EB}"/>
              </a:ext>
            </a:extLst>
          </p:cNvPr>
          <p:cNvSpPr>
            <a:spLocks/>
          </p:cNvSpPr>
          <p:nvPr/>
        </p:nvSpPr>
        <p:spPr bwMode="auto">
          <a:xfrm>
            <a:off x="1070881" y="5566494"/>
            <a:ext cx="358426" cy="698149"/>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37" name="Group 36">
            <a:extLst>
              <a:ext uri="{FF2B5EF4-FFF2-40B4-BE49-F238E27FC236}">
                <a16:creationId xmlns:a16="http://schemas.microsoft.com/office/drawing/2014/main" id="{78751B0D-2312-8A15-8C34-E6ADB6CE066F}"/>
              </a:ext>
            </a:extLst>
          </p:cNvPr>
          <p:cNvGrpSpPr/>
          <p:nvPr/>
        </p:nvGrpSpPr>
        <p:grpSpPr>
          <a:xfrm>
            <a:off x="1070881" y="5343646"/>
            <a:ext cx="1369805" cy="1044104"/>
            <a:chOff x="1272257" y="5130263"/>
            <a:chExt cx="733974" cy="559457"/>
          </a:xfrm>
          <a:solidFill>
            <a:srgbClr val="FFFF00"/>
          </a:solidFill>
        </p:grpSpPr>
        <p:sp>
          <p:nvSpPr>
            <p:cNvPr id="1063" name="Freeform 93">
              <a:extLst>
                <a:ext uri="{FF2B5EF4-FFF2-40B4-BE49-F238E27FC236}">
                  <a16:creationId xmlns:a16="http://schemas.microsoft.com/office/drawing/2014/main" id="{005DC8A6-6288-C001-7BCB-961140FBF6E3}"/>
                </a:ext>
              </a:extLst>
            </p:cNvPr>
            <p:cNvSpPr>
              <a:spLocks noEditPoints="1"/>
            </p:cNvSpPr>
            <p:nvPr/>
          </p:nvSpPr>
          <p:spPr bwMode="auto">
            <a:xfrm>
              <a:off x="1272257" y="5130263"/>
              <a:ext cx="719779" cy="559457"/>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4" name="Freeform 94">
              <a:extLst>
                <a:ext uri="{FF2B5EF4-FFF2-40B4-BE49-F238E27FC236}">
                  <a16:creationId xmlns:a16="http://schemas.microsoft.com/office/drawing/2014/main" id="{607AF844-9AA8-F868-E01A-2CAFCFB5B6EC}"/>
                </a:ext>
              </a:extLst>
            </p:cNvPr>
            <p:cNvSpPr>
              <a:spLocks/>
            </p:cNvSpPr>
            <p:nvPr/>
          </p:nvSpPr>
          <p:spPr bwMode="auto">
            <a:xfrm>
              <a:off x="1899350" y="5420847"/>
              <a:ext cx="62626" cy="49266"/>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5" name="Freeform 95">
              <a:extLst>
                <a:ext uri="{FF2B5EF4-FFF2-40B4-BE49-F238E27FC236}">
                  <a16:creationId xmlns:a16="http://schemas.microsoft.com/office/drawing/2014/main" id="{2978C3E6-4A46-B9B8-6CAB-366CD95BC2A6}"/>
                </a:ext>
              </a:extLst>
            </p:cNvPr>
            <p:cNvSpPr>
              <a:spLocks/>
            </p:cNvSpPr>
            <p:nvPr/>
          </p:nvSpPr>
          <p:spPr bwMode="auto">
            <a:xfrm>
              <a:off x="1976171" y="5410826"/>
              <a:ext cx="30060" cy="21710"/>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6" name="Freeform 96">
              <a:extLst>
                <a:ext uri="{FF2B5EF4-FFF2-40B4-BE49-F238E27FC236}">
                  <a16:creationId xmlns:a16="http://schemas.microsoft.com/office/drawing/2014/main" id="{91273980-9481-71DB-78E3-A242561FE899}"/>
                </a:ext>
              </a:extLst>
            </p:cNvPr>
            <p:cNvSpPr>
              <a:spLocks/>
            </p:cNvSpPr>
            <p:nvPr/>
          </p:nvSpPr>
          <p:spPr bwMode="auto">
            <a:xfrm>
              <a:off x="1836725" y="5480967"/>
              <a:ext cx="25050" cy="20040"/>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38" name="Freeform 99">
            <a:extLst>
              <a:ext uri="{FF2B5EF4-FFF2-40B4-BE49-F238E27FC236}">
                <a16:creationId xmlns:a16="http://schemas.microsoft.com/office/drawing/2014/main" id="{E53FBB07-91A2-CB22-B84C-6C613F1877BD}"/>
              </a:ext>
            </a:extLst>
          </p:cNvPr>
          <p:cNvSpPr>
            <a:spLocks/>
          </p:cNvSpPr>
          <p:nvPr/>
        </p:nvSpPr>
        <p:spPr bwMode="auto">
          <a:xfrm>
            <a:off x="2629250" y="3877225"/>
            <a:ext cx="14025" cy="12467"/>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9" name="Freeform 102">
            <a:extLst>
              <a:ext uri="{FF2B5EF4-FFF2-40B4-BE49-F238E27FC236}">
                <a16:creationId xmlns:a16="http://schemas.microsoft.com/office/drawing/2014/main" id="{621F9E78-034B-39DC-8BCA-70CD4CC6816F}"/>
              </a:ext>
            </a:extLst>
          </p:cNvPr>
          <p:cNvSpPr>
            <a:spLocks/>
          </p:cNvSpPr>
          <p:nvPr/>
        </p:nvSpPr>
        <p:spPr bwMode="auto">
          <a:xfrm>
            <a:off x="2752361" y="3844499"/>
            <a:ext cx="20259" cy="4675"/>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40" name="Group 39">
            <a:extLst>
              <a:ext uri="{FF2B5EF4-FFF2-40B4-BE49-F238E27FC236}">
                <a16:creationId xmlns:a16="http://schemas.microsoft.com/office/drawing/2014/main" id="{44DBDF0D-2533-CC22-62F7-7D5B3B0E014B}"/>
              </a:ext>
            </a:extLst>
          </p:cNvPr>
          <p:cNvGrpSpPr/>
          <p:nvPr/>
        </p:nvGrpSpPr>
        <p:grpSpPr>
          <a:xfrm>
            <a:off x="1282837" y="2575995"/>
            <a:ext cx="964636" cy="1913676"/>
            <a:chOff x="1385819" y="3647284"/>
            <a:chExt cx="516872" cy="1025394"/>
          </a:xfrm>
          <a:solidFill>
            <a:schemeClr val="accent1">
              <a:lumMod val="60000"/>
              <a:lumOff val="40000"/>
            </a:schemeClr>
          </a:solidFill>
        </p:grpSpPr>
        <p:sp>
          <p:nvSpPr>
            <p:cNvPr id="1033" name="Freeform 71">
              <a:extLst>
                <a:ext uri="{FF2B5EF4-FFF2-40B4-BE49-F238E27FC236}">
                  <a16:creationId xmlns:a16="http://schemas.microsoft.com/office/drawing/2014/main" id="{E0CDBA5E-8A01-9574-6B71-78E810B7AFAC}"/>
                </a:ext>
              </a:extLst>
            </p:cNvPr>
            <p:cNvSpPr>
              <a:spLocks/>
            </p:cNvSpPr>
            <p:nvPr/>
          </p:nvSpPr>
          <p:spPr bwMode="auto">
            <a:xfrm>
              <a:off x="1508565" y="4153300"/>
              <a:ext cx="23380" cy="48431"/>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034" name="Group 1033">
              <a:extLst>
                <a:ext uri="{FF2B5EF4-FFF2-40B4-BE49-F238E27FC236}">
                  <a16:creationId xmlns:a16="http://schemas.microsoft.com/office/drawing/2014/main" id="{F6DFE2C1-E4C5-AE29-D1D2-201F9E60E20F}"/>
                </a:ext>
              </a:extLst>
            </p:cNvPr>
            <p:cNvGrpSpPr/>
            <p:nvPr/>
          </p:nvGrpSpPr>
          <p:grpSpPr>
            <a:xfrm>
              <a:off x="1385819" y="3647284"/>
              <a:ext cx="516872" cy="1025394"/>
              <a:chOff x="1385819" y="3647284"/>
              <a:chExt cx="516872" cy="1025394"/>
            </a:xfrm>
            <a:grpFill/>
          </p:grpSpPr>
          <p:sp>
            <p:nvSpPr>
              <p:cNvPr id="1035" name="Freeform 73">
                <a:extLst>
                  <a:ext uri="{FF2B5EF4-FFF2-40B4-BE49-F238E27FC236}">
                    <a16:creationId xmlns:a16="http://schemas.microsoft.com/office/drawing/2014/main" id="{85FACF9E-D1EF-3219-888B-9BBCBD5FBAAD}"/>
                  </a:ext>
                </a:extLst>
              </p:cNvPr>
              <p:cNvSpPr>
                <a:spLocks noEditPoints="1"/>
              </p:cNvSpPr>
              <p:nvPr/>
            </p:nvSpPr>
            <p:spPr bwMode="auto">
              <a:xfrm>
                <a:off x="1455125" y="3868562"/>
                <a:ext cx="447566" cy="804116"/>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6" name="Freeform 74">
                <a:extLst>
                  <a:ext uri="{FF2B5EF4-FFF2-40B4-BE49-F238E27FC236}">
                    <a16:creationId xmlns:a16="http://schemas.microsoft.com/office/drawing/2014/main" id="{064FE948-5909-96C4-D298-83CFAE9B0FDB}"/>
                  </a:ext>
                </a:extLst>
              </p:cNvPr>
              <p:cNvSpPr>
                <a:spLocks/>
              </p:cNvSpPr>
              <p:nvPr/>
            </p:nvSpPr>
            <p:spPr bwMode="auto">
              <a:xfrm>
                <a:off x="1491030" y="4124910"/>
                <a:ext cx="21710" cy="33400"/>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7" name="Freeform 66">
                <a:extLst>
                  <a:ext uri="{FF2B5EF4-FFF2-40B4-BE49-F238E27FC236}">
                    <a16:creationId xmlns:a16="http://schemas.microsoft.com/office/drawing/2014/main" id="{42D4ED49-688E-9533-F52D-D357C90E23E5}"/>
                  </a:ext>
                </a:extLst>
              </p:cNvPr>
              <p:cNvSpPr>
                <a:spLocks/>
              </p:cNvSpPr>
              <p:nvPr/>
            </p:nvSpPr>
            <p:spPr bwMode="auto">
              <a:xfrm>
                <a:off x="1525266" y="4161650"/>
                <a:ext cx="19206" cy="31730"/>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8" name="Freeform 67">
                <a:extLst>
                  <a:ext uri="{FF2B5EF4-FFF2-40B4-BE49-F238E27FC236}">
                    <a16:creationId xmlns:a16="http://schemas.microsoft.com/office/drawing/2014/main" id="{AC3DC0E9-84DF-3EB7-8763-5636ED240E79}"/>
                  </a:ext>
                </a:extLst>
              </p:cNvPr>
              <p:cNvSpPr>
                <a:spLocks/>
              </p:cNvSpPr>
              <p:nvPr/>
            </p:nvSpPr>
            <p:spPr bwMode="auto">
              <a:xfrm>
                <a:off x="1469320" y="4143280"/>
                <a:ext cx="24216" cy="34236"/>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9" name="Freeform 68">
                <a:extLst>
                  <a:ext uri="{FF2B5EF4-FFF2-40B4-BE49-F238E27FC236}">
                    <a16:creationId xmlns:a16="http://schemas.microsoft.com/office/drawing/2014/main" id="{FE2FE694-3D14-ECCD-162D-7C5DD2063147}"/>
                  </a:ext>
                </a:extLst>
              </p:cNvPr>
              <p:cNvSpPr>
                <a:spLocks/>
              </p:cNvSpPr>
              <p:nvPr/>
            </p:nvSpPr>
            <p:spPr bwMode="auto">
              <a:xfrm>
                <a:off x="1479340" y="4123240"/>
                <a:ext cx="7515" cy="12525"/>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0" name="Freeform 69">
                <a:extLst>
                  <a:ext uri="{FF2B5EF4-FFF2-40B4-BE49-F238E27FC236}">
                    <a16:creationId xmlns:a16="http://schemas.microsoft.com/office/drawing/2014/main" id="{84AD977A-FA3E-8630-905D-193CDC9795DA}"/>
                  </a:ext>
                </a:extLst>
              </p:cNvPr>
              <p:cNvSpPr>
                <a:spLocks/>
              </p:cNvSpPr>
              <p:nvPr/>
            </p:nvSpPr>
            <p:spPr bwMode="auto">
              <a:xfrm>
                <a:off x="1443434" y="4071469"/>
                <a:ext cx="30896" cy="20876"/>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1" name="Freeform 70">
                <a:extLst>
                  <a:ext uri="{FF2B5EF4-FFF2-40B4-BE49-F238E27FC236}">
                    <a16:creationId xmlns:a16="http://schemas.microsoft.com/office/drawing/2014/main" id="{C5597F22-EE01-79FC-CE0C-3B341DE48C0C}"/>
                  </a:ext>
                </a:extLst>
              </p:cNvPr>
              <p:cNvSpPr>
                <a:spLocks/>
              </p:cNvSpPr>
              <p:nvPr/>
            </p:nvSpPr>
            <p:spPr bwMode="auto">
              <a:xfrm>
                <a:off x="1486020" y="4046419"/>
                <a:ext cx="4175" cy="5010"/>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2" name="Freeform 71">
                <a:extLst>
                  <a:ext uri="{FF2B5EF4-FFF2-40B4-BE49-F238E27FC236}">
                    <a16:creationId xmlns:a16="http://schemas.microsoft.com/office/drawing/2014/main" id="{ACFD3C8A-489F-6B15-F4C1-B3C56FFA212E}"/>
                  </a:ext>
                </a:extLst>
              </p:cNvPr>
              <p:cNvSpPr>
                <a:spLocks/>
              </p:cNvSpPr>
              <p:nvPr/>
            </p:nvSpPr>
            <p:spPr bwMode="auto">
              <a:xfrm>
                <a:off x="1412539" y="4036399"/>
                <a:ext cx="11690" cy="14195"/>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3" name="Freeform 72">
                <a:extLst>
                  <a:ext uri="{FF2B5EF4-FFF2-40B4-BE49-F238E27FC236}">
                    <a16:creationId xmlns:a16="http://schemas.microsoft.com/office/drawing/2014/main" id="{2FF63B98-47ED-8D38-BFAF-4925F8BDB6E6}"/>
                  </a:ext>
                </a:extLst>
              </p:cNvPr>
              <p:cNvSpPr>
                <a:spLocks/>
              </p:cNvSpPr>
              <p:nvPr/>
            </p:nvSpPr>
            <p:spPr bwMode="auto">
              <a:xfrm>
                <a:off x="1409199" y="4057274"/>
                <a:ext cx="3340" cy="3340"/>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4" name="Freeform 73">
                <a:extLst>
                  <a:ext uri="{FF2B5EF4-FFF2-40B4-BE49-F238E27FC236}">
                    <a16:creationId xmlns:a16="http://schemas.microsoft.com/office/drawing/2014/main" id="{1E1B7D58-608E-7AF9-DF3D-FDD96939BD2F}"/>
                  </a:ext>
                </a:extLst>
              </p:cNvPr>
              <p:cNvSpPr>
                <a:spLocks/>
              </p:cNvSpPr>
              <p:nvPr/>
            </p:nvSpPr>
            <p:spPr bwMode="auto">
              <a:xfrm>
                <a:off x="1415044" y="3972103"/>
                <a:ext cx="22546" cy="63461"/>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5" name="Freeform 74">
                <a:extLst>
                  <a:ext uri="{FF2B5EF4-FFF2-40B4-BE49-F238E27FC236}">
                    <a16:creationId xmlns:a16="http://schemas.microsoft.com/office/drawing/2014/main" id="{6C969183-C3BE-E14E-ACA0-C05741F3D484}"/>
                  </a:ext>
                </a:extLst>
              </p:cNvPr>
              <p:cNvSpPr>
                <a:spLocks/>
              </p:cNvSpPr>
              <p:nvPr/>
            </p:nvSpPr>
            <p:spPr bwMode="auto">
              <a:xfrm>
                <a:off x="1481010" y="3914487"/>
                <a:ext cx="9185" cy="9185"/>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6" name="Freeform 75">
                <a:extLst>
                  <a:ext uri="{FF2B5EF4-FFF2-40B4-BE49-F238E27FC236}">
                    <a16:creationId xmlns:a16="http://schemas.microsoft.com/office/drawing/2014/main" id="{7CD41A87-DFB8-2817-669E-D032AE2B0371}"/>
                  </a:ext>
                </a:extLst>
              </p:cNvPr>
              <p:cNvSpPr>
                <a:spLocks/>
              </p:cNvSpPr>
              <p:nvPr/>
            </p:nvSpPr>
            <p:spPr bwMode="auto">
              <a:xfrm>
                <a:off x="1435084" y="3889437"/>
                <a:ext cx="52606" cy="77656"/>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7" name="Freeform 76">
                <a:extLst>
                  <a:ext uri="{FF2B5EF4-FFF2-40B4-BE49-F238E27FC236}">
                    <a16:creationId xmlns:a16="http://schemas.microsoft.com/office/drawing/2014/main" id="{0834ECA7-FA46-4066-CAA6-3696B7CCF642}"/>
                  </a:ext>
                </a:extLst>
              </p:cNvPr>
              <p:cNvSpPr>
                <a:spLocks/>
              </p:cNvSpPr>
              <p:nvPr/>
            </p:nvSpPr>
            <p:spPr bwMode="auto">
              <a:xfrm>
                <a:off x="1631312" y="3820131"/>
                <a:ext cx="36740" cy="28390"/>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8" name="Freeform 77">
                <a:extLst>
                  <a:ext uri="{FF2B5EF4-FFF2-40B4-BE49-F238E27FC236}">
                    <a16:creationId xmlns:a16="http://schemas.microsoft.com/office/drawing/2014/main" id="{2B76FADE-4AAD-9AB6-CF06-5BD07B6DFD6E}"/>
                  </a:ext>
                </a:extLst>
              </p:cNvPr>
              <p:cNvSpPr>
                <a:spLocks/>
              </p:cNvSpPr>
              <p:nvPr/>
            </p:nvSpPr>
            <p:spPr bwMode="auto">
              <a:xfrm>
                <a:off x="1646342" y="3814286"/>
                <a:ext cx="13360" cy="14195"/>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9" name="Freeform 78">
                <a:extLst>
                  <a:ext uri="{FF2B5EF4-FFF2-40B4-BE49-F238E27FC236}">
                    <a16:creationId xmlns:a16="http://schemas.microsoft.com/office/drawing/2014/main" id="{47786322-A536-3793-DA54-2913C2037D3A}"/>
                  </a:ext>
                </a:extLst>
              </p:cNvPr>
              <p:cNvSpPr>
                <a:spLocks/>
              </p:cNvSpPr>
              <p:nvPr/>
            </p:nvSpPr>
            <p:spPr bwMode="auto">
              <a:xfrm>
                <a:off x="1652187" y="3797586"/>
                <a:ext cx="12525" cy="15030"/>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0" name="Freeform 79">
                <a:extLst>
                  <a:ext uri="{FF2B5EF4-FFF2-40B4-BE49-F238E27FC236}">
                    <a16:creationId xmlns:a16="http://schemas.microsoft.com/office/drawing/2014/main" id="{D3B58526-C4EC-8826-1978-2D71020B092F}"/>
                  </a:ext>
                </a:extLst>
              </p:cNvPr>
              <p:cNvSpPr>
                <a:spLocks/>
              </p:cNvSpPr>
              <p:nvPr/>
            </p:nvSpPr>
            <p:spPr bwMode="auto">
              <a:xfrm>
                <a:off x="1666383" y="3804266"/>
                <a:ext cx="19206" cy="14195"/>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1" name="Freeform 80">
                <a:extLst>
                  <a:ext uri="{FF2B5EF4-FFF2-40B4-BE49-F238E27FC236}">
                    <a16:creationId xmlns:a16="http://schemas.microsoft.com/office/drawing/2014/main" id="{7425BC44-FB01-F76D-49AD-20707FFBEC9A}"/>
                  </a:ext>
                </a:extLst>
              </p:cNvPr>
              <p:cNvSpPr>
                <a:spLocks/>
              </p:cNvSpPr>
              <p:nvPr/>
            </p:nvSpPr>
            <p:spPr bwMode="auto">
              <a:xfrm>
                <a:off x="1671393" y="3824306"/>
                <a:ext cx="9185" cy="5845"/>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2" name="Freeform 81">
                <a:extLst>
                  <a:ext uri="{FF2B5EF4-FFF2-40B4-BE49-F238E27FC236}">
                    <a16:creationId xmlns:a16="http://schemas.microsoft.com/office/drawing/2014/main" id="{3B51AB81-2D03-ACC5-F0A8-B18A47B5A620}"/>
                  </a:ext>
                </a:extLst>
              </p:cNvPr>
              <p:cNvSpPr>
                <a:spLocks/>
              </p:cNvSpPr>
              <p:nvPr/>
            </p:nvSpPr>
            <p:spPr bwMode="auto">
              <a:xfrm>
                <a:off x="1631312" y="3846016"/>
                <a:ext cx="15865" cy="16700"/>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3" name="Freeform 82">
                <a:extLst>
                  <a:ext uri="{FF2B5EF4-FFF2-40B4-BE49-F238E27FC236}">
                    <a16:creationId xmlns:a16="http://schemas.microsoft.com/office/drawing/2014/main" id="{00B40E35-AEE8-39C4-0CD4-1590562831F6}"/>
                  </a:ext>
                </a:extLst>
              </p:cNvPr>
              <p:cNvSpPr>
                <a:spLocks/>
              </p:cNvSpPr>
              <p:nvPr/>
            </p:nvSpPr>
            <p:spPr bwMode="auto">
              <a:xfrm>
                <a:off x="1653022" y="3851026"/>
                <a:ext cx="7515" cy="14195"/>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4" name="Freeform 83">
                <a:extLst>
                  <a:ext uri="{FF2B5EF4-FFF2-40B4-BE49-F238E27FC236}">
                    <a16:creationId xmlns:a16="http://schemas.microsoft.com/office/drawing/2014/main" id="{40B6D709-9F7D-8697-60D3-B5D8C721F0D2}"/>
                  </a:ext>
                </a:extLst>
              </p:cNvPr>
              <p:cNvSpPr>
                <a:spLocks/>
              </p:cNvSpPr>
              <p:nvPr/>
            </p:nvSpPr>
            <p:spPr bwMode="auto">
              <a:xfrm>
                <a:off x="1754059" y="3658139"/>
                <a:ext cx="15030" cy="31730"/>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5" name="Freeform 84">
                <a:extLst>
                  <a:ext uri="{FF2B5EF4-FFF2-40B4-BE49-F238E27FC236}">
                    <a16:creationId xmlns:a16="http://schemas.microsoft.com/office/drawing/2014/main" id="{3E92A6A3-6E97-3D2A-DB13-563AA39B4E0D}"/>
                  </a:ext>
                </a:extLst>
              </p:cNvPr>
              <p:cNvSpPr>
                <a:spLocks/>
              </p:cNvSpPr>
              <p:nvPr/>
            </p:nvSpPr>
            <p:spPr bwMode="auto">
              <a:xfrm>
                <a:off x="1770759" y="3672334"/>
                <a:ext cx="5845" cy="6680"/>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6" name="Freeform 85">
                <a:extLst>
                  <a:ext uri="{FF2B5EF4-FFF2-40B4-BE49-F238E27FC236}">
                    <a16:creationId xmlns:a16="http://schemas.microsoft.com/office/drawing/2014/main" id="{6180A920-F633-4F7D-4635-4CFEFD0753FF}"/>
                  </a:ext>
                </a:extLst>
              </p:cNvPr>
              <p:cNvSpPr>
                <a:spLocks/>
              </p:cNvSpPr>
              <p:nvPr/>
            </p:nvSpPr>
            <p:spPr bwMode="auto">
              <a:xfrm>
                <a:off x="1727338" y="3663149"/>
                <a:ext cx="43421" cy="9101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7" name="Freeform 86">
                <a:extLst>
                  <a:ext uri="{FF2B5EF4-FFF2-40B4-BE49-F238E27FC236}">
                    <a16:creationId xmlns:a16="http://schemas.microsoft.com/office/drawing/2014/main" id="{A8270246-42BE-F79D-FB60-A39CCCA4D293}"/>
                  </a:ext>
                </a:extLst>
              </p:cNvPr>
              <p:cNvSpPr>
                <a:spLocks/>
              </p:cNvSpPr>
              <p:nvPr/>
            </p:nvSpPr>
            <p:spPr bwMode="auto">
              <a:xfrm>
                <a:off x="1768254" y="3647284"/>
                <a:ext cx="10855" cy="20876"/>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8" name="Line 87">
                <a:extLst>
                  <a:ext uri="{FF2B5EF4-FFF2-40B4-BE49-F238E27FC236}">
                    <a16:creationId xmlns:a16="http://schemas.microsoft.com/office/drawing/2014/main" id="{3E52F9FB-E0A4-99A0-568C-1138B9E74009}"/>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9" name="Line 88">
                <a:extLst>
                  <a:ext uri="{FF2B5EF4-FFF2-40B4-BE49-F238E27FC236}">
                    <a16:creationId xmlns:a16="http://schemas.microsoft.com/office/drawing/2014/main" id="{C99A5DE2-D149-29D2-2C81-CB69AC8023E0}"/>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0" name="Freeform 89">
                <a:extLst>
                  <a:ext uri="{FF2B5EF4-FFF2-40B4-BE49-F238E27FC236}">
                    <a16:creationId xmlns:a16="http://schemas.microsoft.com/office/drawing/2014/main" id="{F8DD9F5F-58DE-96AB-AC66-187CBC5DD3E1}"/>
                  </a:ext>
                </a:extLst>
              </p:cNvPr>
              <p:cNvSpPr>
                <a:spLocks/>
              </p:cNvSpPr>
              <p:nvPr/>
            </p:nvSpPr>
            <p:spPr bwMode="auto">
              <a:xfrm>
                <a:off x="1385819" y="4204236"/>
                <a:ext cx="138612" cy="116901"/>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1" name="Freeform 90">
                <a:extLst>
                  <a:ext uri="{FF2B5EF4-FFF2-40B4-BE49-F238E27FC236}">
                    <a16:creationId xmlns:a16="http://schemas.microsoft.com/office/drawing/2014/main" id="{D905BE03-EC25-D5AA-8138-70D5DF8CAD06}"/>
                  </a:ext>
                </a:extLst>
              </p:cNvPr>
              <p:cNvSpPr>
                <a:spLocks/>
              </p:cNvSpPr>
              <p:nvPr/>
            </p:nvSpPr>
            <p:spPr bwMode="auto">
              <a:xfrm>
                <a:off x="1560336" y="4284397"/>
                <a:ext cx="24216" cy="28390"/>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2" name="Freeform 91">
                <a:extLst>
                  <a:ext uri="{FF2B5EF4-FFF2-40B4-BE49-F238E27FC236}">
                    <a16:creationId xmlns:a16="http://schemas.microsoft.com/office/drawing/2014/main" id="{080B4146-971F-F471-6809-C57C266E199E}"/>
                  </a:ext>
                </a:extLst>
              </p:cNvPr>
              <p:cNvSpPr>
                <a:spLocks/>
              </p:cNvSpPr>
              <p:nvPr/>
            </p:nvSpPr>
            <p:spPr bwMode="auto">
              <a:xfrm>
                <a:off x="1724833" y="4612556"/>
                <a:ext cx="37576" cy="15865"/>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grpSp>
        <p:nvGrpSpPr>
          <p:cNvPr id="41" name="Group 40">
            <a:extLst>
              <a:ext uri="{FF2B5EF4-FFF2-40B4-BE49-F238E27FC236}">
                <a16:creationId xmlns:a16="http://schemas.microsoft.com/office/drawing/2014/main" id="{D88CE230-52B3-FE24-5621-7E1469DD9D8F}"/>
              </a:ext>
            </a:extLst>
          </p:cNvPr>
          <p:cNvGrpSpPr/>
          <p:nvPr/>
        </p:nvGrpSpPr>
        <p:grpSpPr>
          <a:xfrm>
            <a:off x="2947153" y="3110508"/>
            <a:ext cx="709056" cy="564127"/>
            <a:chOff x="2277611" y="3933693"/>
            <a:chExt cx="379930" cy="302273"/>
          </a:xfrm>
          <a:solidFill>
            <a:schemeClr val="accent1">
              <a:lumMod val="60000"/>
              <a:lumOff val="40000"/>
            </a:schemeClr>
          </a:solidFill>
        </p:grpSpPr>
        <p:sp>
          <p:nvSpPr>
            <p:cNvPr id="1027" name="Freeform 106">
              <a:extLst>
                <a:ext uri="{FF2B5EF4-FFF2-40B4-BE49-F238E27FC236}">
                  <a16:creationId xmlns:a16="http://schemas.microsoft.com/office/drawing/2014/main" id="{3F586C24-5261-3E22-6AB6-BD0E48AA2912}"/>
                </a:ext>
              </a:extLst>
            </p:cNvPr>
            <p:cNvSpPr>
              <a:spLocks noEditPoints="1"/>
            </p:cNvSpPr>
            <p:nvPr/>
          </p:nvSpPr>
          <p:spPr bwMode="auto">
            <a:xfrm>
              <a:off x="2277611" y="3933693"/>
              <a:ext cx="157817" cy="291419"/>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1" name="Freeform 107">
              <a:extLst>
                <a:ext uri="{FF2B5EF4-FFF2-40B4-BE49-F238E27FC236}">
                  <a16:creationId xmlns:a16="http://schemas.microsoft.com/office/drawing/2014/main" id="{4B6D5574-A60A-24EC-A24E-ADD1939F57FB}"/>
                </a:ext>
              </a:extLst>
            </p:cNvPr>
            <p:cNvSpPr>
              <a:spLocks/>
            </p:cNvSpPr>
            <p:nvPr/>
          </p:nvSpPr>
          <p:spPr bwMode="auto">
            <a:xfrm>
              <a:off x="2432923" y="4078149"/>
              <a:ext cx="95191" cy="157817"/>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2" name="Freeform 108">
              <a:extLst>
                <a:ext uri="{FF2B5EF4-FFF2-40B4-BE49-F238E27FC236}">
                  <a16:creationId xmlns:a16="http://schemas.microsoft.com/office/drawing/2014/main" id="{00CA0521-564B-6303-4D39-001470E963CF}"/>
                </a:ext>
              </a:extLst>
            </p:cNvPr>
            <p:cNvSpPr>
              <a:spLocks/>
            </p:cNvSpPr>
            <p:nvPr/>
          </p:nvSpPr>
          <p:spPr bwMode="auto">
            <a:xfrm>
              <a:off x="2628315" y="4166660"/>
              <a:ext cx="29226" cy="30896"/>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42" name="Freeform 109">
            <a:extLst>
              <a:ext uri="{FF2B5EF4-FFF2-40B4-BE49-F238E27FC236}">
                <a16:creationId xmlns:a16="http://schemas.microsoft.com/office/drawing/2014/main" id="{DA39A59E-8A59-7EA9-AD5A-1EF9371AE3BC}"/>
              </a:ext>
            </a:extLst>
          </p:cNvPr>
          <p:cNvSpPr>
            <a:spLocks/>
          </p:cNvSpPr>
          <p:nvPr/>
        </p:nvSpPr>
        <p:spPr bwMode="auto">
          <a:xfrm>
            <a:off x="2732103" y="3607627"/>
            <a:ext cx="910087" cy="1212408"/>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3" name="Freeform 110">
            <a:extLst>
              <a:ext uri="{FF2B5EF4-FFF2-40B4-BE49-F238E27FC236}">
                <a16:creationId xmlns:a16="http://schemas.microsoft.com/office/drawing/2014/main" id="{C732A0E8-BE29-01B8-455A-9399EEB3ABB3}"/>
              </a:ext>
            </a:extLst>
          </p:cNvPr>
          <p:cNvSpPr>
            <a:spLocks/>
          </p:cNvSpPr>
          <p:nvPr/>
        </p:nvSpPr>
        <p:spPr bwMode="auto">
          <a:xfrm>
            <a:off x="2967417" y="3581135"/>
            <a:ext cx="23375" cy="60777"/>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4" name="Freeform 111">
            <a:extLst>
              <a:ext uri="{FF2B5EF4-FFF2-40B4-BE49-F238E27FC236}">
                <a16:creationId xmlns:a16="http://schemas.microsoft.com/office/drawing/2014/main" id="{A9E42E98-C1E0-BCC9-3353-F27C5DC7730A}"/>
              </a:ext>
            </a:extLst>
          </p:cNvPr>
          <p:cNvSpPr>
            <a:spLocks/>
          </p:cNvSpPr>
          <p:nvPr/>
        </p:nvSpPr>
        <p:spPr bwMode="auto">
          <a:xfrm>
            <a:off x="2984559" y="3634119"/>
            <a:ext cx="17141" cy="17141"/>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5" name="Freeform 112">
            <a:extLst>
              <a:ext uri="{FF2B5EF4-FFF2-40B4-BE49-F238E27FC236}">
                <a16:creationId xmlns:a16="http://schemas.microsoft.com/office/drawing/2014/main" id="{37049513-F89B-2F28-2238-84FECFF8D3E0}"/>
              </a:ext>
            </a:extLst>
          </p:cNvPr>
          <p:cNvSpPr>
            <a:spLocks/>
          </p:cNvSpPr>
          <p:nvPr/>
        </p:nvSpPr>
        <p:spPr bwMode="auto">
          <a:xfrm>
            <a:off x="2975209" y="3652819"/>
            <a:ext cx="7792" cy="7792"/>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6" name="Freeform 113">
            <a:extLst>
              <a:ext uri="{FF2B5EF4-FFF2-40B4-BE49-F238E27FC236}">
                <a16:creationId xmlns:a16="http://schemas.microsoft.com/office/drawing/2014/main" id="{C174E271-773D-B6ED-3B06-EDC87BF8506C}"/>
              </a:ext>
            </a:extLst>
          </p:cNvPr>
          <p:cNvSpPr>
            <a:spLocks/>
          </p:cNvSpPr>
          <p:nvPr/>
        </p:nvSpPr>
        <p:spPr bwMode="auto">
          <a:xfrm>
            <a:off x="3004817" y="3671520"/>
            <a:ext cx="7792" cy="9350"/>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47" name="Group 46">
            <a:extLst>
              <a:ext uri="{FF2B5EF4-FFF2-40B4-BE49-F238E27FC236}">
                <a16:creationId xmlns:a16="http://schemas.microsoft.com/office/drawing/2014/main" id="{3B194E6C-24DF-6993-8D24-325AE06DF2AC}"/>
              </a:ext>
            </a:extLst>
          </p:cNvPr>
          <p:cNvGrpSpPr/>
          <p:nvPr/>
        </p:nvGrpSpPr>
        <p:grpSpPr>
          <a:xfrm>
            <a:off x="2465621" y="3825797"/>
            <a:ext cx="395826" cy="469070"/>
            <a:chOff x="2019592" y="4316962"/>
            <a:chExt cx="212093" cy="251339"/>
          </a:xfrm>
          <a:solidFill>
            <a:schemeClr val="accent1">
              <a:lumMod val="60000"/>
              <a:lumOff val="40000"/>
            </a:schemeClr>
          </a:solidFill>
        </p:grpSpPr>
        <p:sp>
          <p:nvSpPr>
            <p:cNvPr id="61" name="Freeform 97">
              <a:extLst>
                <a:ext uri="{FF2B5EF4-FFF2-40B4-BE49-F238E27FC236}">
                  <a16:creationId xmlns:a16="http://schemas.microsoft.com/office/drawing/2014/main" id="{29277C57-918E-BFF8-7655-060E15680982}"/>
                </a:ext>
              </a:extLst>
            </p:cNvPr>
            <p:cNvSpPr>
              <a:spLocks/>
            </p:cNvSpPr>
            <p:nvPr/>
          </p:nvSpPr>
          <p:spPr bwMode="auto">
            <a:xfrm>
              <a:off x="2019592" y="4329488"/>
              <a:ext cx="212093" cy="238813"/>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2" name="Freeform 98">
              <a:extLst>
                <a:ext uri="{FF2B5EF4-FFF2-40B4-BE49-F238E27FC236}">
                  <a16:creationId xmlns:a16="http://schemas.microsoft.com/office/drawing/2014/main" id="{29075C3B-43C0-D94B-8016-1E0433DC4CD0}"/>
                </a:ext>
              </a:extLst>
            </p:cNvPr>
            <p:cNvSpPr>
              <a:spLocks/>
            </p:cNvSpPr>
            <p:nvPr/>
          </p:nvSpPr>
          <p:spPr bwMode="auto">
            <a:xfrm>
              <a:off x="2094743" y="4357043"/>
              <a:ext cx="11690" cy="15865"/>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3" name="Freeform 100">
              <a:extLst>
                <a:ext uri="{FF2B5EF4-FFF2-40B4-BE49-F238E27FC236}">
                  <a16:creationId xmlns:a16="http://schemas.microsoft.com/office/drawing/2014/main" id="{BECA48D8-1455-80A9-AA4E-AC339BE1AAF0}"/>
                </a:ext>
              </a:extLst>
            </p:cNvPr>
            <p:cNvSpPr>
              <a:spLocks/>
            </p:cNvSpPr>
            <p:nvPr/>
          </p:nvSpPr>
          <p:spPr bwMode="auto">
            <a:xfrm>
              <a:off x="2119793" y="4335333"/>
              <a:ext cx="14195" cy="7515"/>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24" name="Freeform 101">
              <a:extLst>
                <a:ext uri="{FF2B5EF4-FFF2-40B4-BE49-F238E27FC236}">
                  <a16:creationId xmlns:a16="http://schemas.microsoft.com/office/drawing/2014/main" id="{F035D860-0307-417E-DE3B-95185D285B03}"/>
                </a:ext>
              </a:extLst>
            </p:cNvPr>
            <p:cNvSpPr>
              <a:spLocks/>
            </p:cNvSpPr>
            <p:nvPr/>
          </p:nvSpPr>
          <p:spPr bwMode="auto">
            <a:xfrm>
              <a:off x="2147349" y="4329488"/>
              <a:ext cx="15030" cy="4175"/>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25" name="Freeform 114">
              <a:extLst>
                <a:ext uri="{FF2B5EF4-FFF2-40B4-BE49-F238E27FC236}">
                  <a16:creationId xmlns:a16="http://schemas.microsoft.com/office/drawing/2014/main" id="{9C39D649-C140-7DC1-F344-FFD20F8A89A7}"/>
                </a:ext>
              </a:extLst>
            </p:cNvPr>
            <p:cNvSpPr>
              <a:spLocks/>
            </p:cNvSpPr>
            <p:nvPr/>
          </p:nvSpPr>
          <p:spPr bwMode="auto">
            <a:xfrm>
              <a:off x="2202460" y="4316962"/>
              <a:ext cx="9185" cy="5010"/>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48" name="Freeform 115">
            <a:extLst>
              <a:ext uri="{FF2B5EF4-FFF2-40B4-BE49-F238E27FC236}">
                <a16:creationId xmlns:a16="http://schemas.microsoft.com/office/drawing/2014/main" id="{213AE9D9-3D01-704F-BEAB-2AB453961025}"/>
              </a:ext>
            </a:extLst>
          </p:cNvPr>
          <p:cNvSpPr>
            <a:spLocks/>
          </p:cNvSpPr>
          <p:nvPr/>
        </p:nvSpPr>
        <p:spPr bwMode="auto">
          <a:xfrm>
            <a:off x="2830281" y="3814891"/>
            <a:ext cx="26492" cy="4675"/>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9" name="Freeform 116">
            <a:extLst>
              <a:ext uri="{FF2B5EF4-FFF2-40B4-BE49-F238E27FC236}">
                <a16:creationId xmlns:a16="http://schemas.microsoft.com/office/drawing/2014/main" id="{051A4950-1071-F84D-01A2-FEC6488BB343}"/>
              </a:ext>
            </a:extLst>
          </p:cNvPr>
          <p:cNvSpPr>
            <a:spLocks/>
          </p:cNvSpPr>
          <p:nvPr/>
        </p:nvSpPr>
        <p:spPr bwMode="auto">
          <a:xfrm>
            <a:off x="2881706" y="3803980"/>
            <a:ext cx="17141" cy="3116"/>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0" name="Freeform 117">
            <a:extLst>
              <a:ext uri="{FF2B5EF4-FFF2-40B4-BE49-F238E27FC236}">
                <a16:creationId xmlns:a16="http://schemas.microsoft.com/office/drawing/2014/main" id="{C4D44946-BE9F-C9E9-D495-C04CE86A8A0D}"/>
              </a:ext>
            </a:extLst>
          </p:cNvPr>
          <p:cNvSpPr>
            <a:spLocks/>
          </p:cNvSpPr>
          <p:nvPr/>
        </p:nvSpPr>
        <p:spPr bwMode="auto">
          <a:xfrm>
            <a:off x="2861447" y="3808657"/>
            <a:ext cx="17141" cy="1558"/>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1" name="Freeform 118">
            <a:extLst>
              <a:ext uri="{FF2B5EF4-FFF2-40B4-BE49-F238E27FC236}">
                <a16:creationId xmlns:a16="http://schemas.microsoft.com/office/drawing/2014/main" id="{7B5DF63E-188D-94DF-6CC7-97B39585A922}"/>
              </a:ext>
            </a:extLst>
          </p:cNvPr>
          <p:cNvSpPr>
            <a:spLocks/>
          </p:cNvSpPr>
          <p:nvPr/>
        </p:nvSpPr>
        <p:spPr bwMode="auto">
          <a:xfrm>
            <a:off x="2906640" y="3796189"/>
            <a:ext cx="23375" cy="7792"/>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2" name="Freeform 119">
            <a:extLst>
              <a:ext uri="{FF2B5EF4-FFF2-40B4-BE49-F238E27FC236}">
                <a16:creationId xmlns:a16="http://schemas.microsoft.com/office/drawing/2014/main" id="{AC584403-3BCA-18E2-BFC3-030A6E21C334}"/>
              </a:ext>
            </a:extLst>
          </p:cNvPr>
          <p:cNvSpPr>
            <a:spLocks/>
          </p:cNvSpPr>
          <p:nvPr/>
        </p:nvSpPr>
        <p:spPr bwMode="auto">
          <a:xfrm>
            <a:off x="2936248" y="3796189"/>
            <a:ext cx="18701" cy="3116"/>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3" name="Line 120">
            <a:extLst>
              <a:ext uri="{FF2B5EF4-FFF2-40B4-BE49-F238E27FC236}">
                <a16:creationId xmlns:a16="http://schemas.microsoft.com/office/drawing/2014/main" id="{55ED46EE-AEAE-F299-28C6-FCE5B8D1DED7}"/>
              </a:ext>
            </a:extLst>
          </p:cNvPr>
          <p:cNvSpPr>
            <a:spLocks noChangeShapeType="1"/>
          </p:cNvSpPr>
          <p:nvPr/>
        </p:nvSpPr>
        <p:spPr bwMode="auto">
          <a:xfrm>
            <a:off x="2998584" y="387566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4" name="Line 121">
            <a:extLst>
              <a:ext uri="{FF2B5EF4-FFF2-40B4-BE49-F238E27FC236}">
                <a16:creationId xmlns:a16="http://schemas.microsoft.com/office/drawing/2014/main" id="{686F355E-E56F-5214-327E-C2BE2A4AC4D8}"/>
              </a:ext>
            </a:extLst>
          </p:cNvPr>
          <p:cNvSpPr>
            <a:spLocks noChangeShapeType="1"/>
          </p:cNvSpPr>
          <p:nvPr/>
        </p:nvSpPr>
        <p:spPr bwMode="auto">
          <a:xfrm>
            <a:off x="2998584" y="387566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5" name="Line 122">
            <a:extLst>
              <a:ext uri="{FF2B5EF4-FFF2-40B4-BE49-F238E27FC236}">
                <a16:creationId xmlns:a16="http://schemas.microsoft.com/office/drawing/2014/main" id="{D2D2E066-8DDA-DC0A-9ABA-7FE60DE43F08}"/>
              </a:ext>
            </a:extLst>
          </p:cNvPr>
          <p:cNvSpPr>
            <a:spLocks noChangeShapeType="1"/>
          </p:cNvSpPr>
          <p:nvPr/>
        </p:nvSpPr>
        <p:spPr bwMode="auto">
          <a:xfrm>
            <a:off x="2959626" y="382579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6" name="Line 123">
            <a:extLst>
              <a:ext uri="{FF2B5EF4-FFF2-40B4-BE49-F238E27FC236}">
                <a16:creationId xmlns:a16="http://schemas.microsoft.com/office/drawing/2014/main" id="{AF7CE997-8544-AB55-E7B1-20AF35B2544A}"/>
              </a:ext>
            </a:extLst>
          </p:cNvPr>
          <p:cNvSpPr>
            <a:spLocks noChangeShapeType="1"/>
          </p:cNvSpPr>
          <p:nvPr/>
        </p:nvSpPr>
        <p:spPr bwMode="auto">
          <a:xfrm>
            <a:off x="2959626" y="382579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7" name="Freeform 124">
            <a:extLst>
              <a:ext uri="{FF2B5EF4-FFF2-40B4-BE49-F238E27FC236}">
                <a16:creationId xmlns:a16="http://schemas.microsoft.com/office/drawing/2014/main" id="{8B5465C2-5ED8-1E13-2E55-03BF95A4F924}"/>
              </a:ext>
            </a:extLst>
          </p:cNvPr>
          <p:cNvSpPr>
            <a:spLocks/>
          </p:cNvSpPr>
          <p:nvPr/>
        </p:nvSpPr>
        <p:spPr bwMode="auto">
          <a:xfrm>
            <a:off x="3381944" y="3679311"/>
            <a:ext cx="56101" cy="24934"/>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8" name="Freeform 125">
            <a:extLst>
              <a:ext uri="{FF2B5EF4-FFF2-40B4-BE49-F238E27FC236}">
                <a16:creationId xmlns:a16="http://schemas.microsoft.com/office/drawing/2014/main" id="{71619B0D-C22A-FD02-E8E6-3019A5F5F08F}"/>
              </a:ext>
            </a:extLst>
          </p:cNvPr>
          <p:cNvSpPr>
            <a:spLocks/>
          </p:cNvSpPr>
          <p:nvPr/>
        </p:nvSpPr>
        <p:spPr bwMode="auto">
          <a:xfrm>
            <a:off x="5306528" y="6549821"/>
            <a:ext cx="233756" cy="130903"/>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9" name="Freeform 139">
            <a:extLst>
              <a:ext uri="{FF2B5EF4-FFF2-40B4-BE49-F238E27FC236}">
                <a16:creationId xmlns:a16="http://schemas.microsoft.com/office/drawing/2014/main" id="{C67CE254-8A88-CCC4-D420-8302354BC0E1}"/>
              </a:ext>
            </a:extLst>
          </p:cNvPr>
          <p:cNvSpPr>
            <a:spLocks/>
          </p:cNvSpPr>
          <p:nvPr/>
        </p:nvSpPr>
        <p:spPr bwMode="auto">
          <a:xfrm>
            <a:off x="3551805" y="6429828"/>
            <a:ext cx="34284" cy="20259"/>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96" name="Rectangle 1095">
            <a:extLst>
              <a:ext uri="{FF2B5EF4-FFF2-40B4-BE49-F238E27FC236}">
                <a16:creationId xmlns:a16="http://schemas.microsoft.com/office/drawing/2014/main" id="{819F8207-F694-5D3D-9280-AD1E3115F62D}"/>
              </a:ext>
            </a:extLst>
          </p:cNvPr>
          <p:cNvSpPr/>
          <p:nvPr/>
        </p:nvSpPr>
        <p:spPr>
          <a:xfrm>
            <a:off x="10502537" y="5885957"/>
            <a:ext cx="1684871" cy="794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5" name="Picture 1094" descr="Blue text on a black background&#10;&#10;AI-generated content may be incorrect.">
            <a:extLst>
              <a:ext uri="{FF2B5EF4-FFF2-40B4-BE49-F238E27FC236}">
                <a16:creationId xmlns:a16="http://schemas.microsoft.com/office/drawing/2014/main" id="{9F1A7E38-E908-DC95-D592-59E93BBA1857}"/>
              </a:ext>
            </a:extLst>
          </p:cNvPr>
          <p:cNvPicPr>
            <a:picLocks noChangeAspect="1"/>
          </p:cNvPicPr>
          <p:nvPr/>
        </p:nvPicPr>
        <p:blipFill>
          <a:blip r:embed="rId5"/>
          <a:stretch>
            <a:fillRect/>
          </a:stretch>
        </p:blipFill>
        <p:spPr>
          <a:xfrm>
            <a:off x="9143891" y="5876493"/>
            <a:ext cx="2711059" cy="604871"/>
          </a:xfrm>
          <a:prstGeom prst="rect">
            <a:avLst/>
          </a:prstGeom>
        </p:spPr>
      </p:pic>
      <p:pic>
        <p:nvPicPr>
          <p:cNvPr id="3" name="Imagen 2" descr="Logotipo&#10;&#10;Descripción generada automáticamente">
            <a:extLst>
              <a:ext uri="{FF2B5EF4-FFF2-40B4-BE49-F238E27FC236}">
                <a16:creationId xmlns:a16="http://schemas.microsoft.com/office/drawing/2014/main" id="{5D8FBACB-92A5-9F03-99BD-2F328B991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986" y="161812"/>
            <a:ext cx="2362623" cy="1534108"/>
          </a:xfrm>
          <a:prstGeom prst="rect">
            <a:avLst/>
          </a:prstGeom>
        </p:spPr>
      </p:pic>
      <p:pic>
        <p:nvPicPr>
          <p:cNvPr id="4" name="Picture 6">
            <a:extLst>
              <a:ext uri="{FF2B5EF4-FFF2-40B4-BE49-F238E27FC236}">
                <a16:creationId xmlns:a16="http://schemas.microsoft.com/office/drawing/2014/main" id="{FDD9CB5D-F401-8AE7-AC68-CA16C4D29F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667" r="32091"/>
          <a:stretch/>
        </p:blipFill>
        <p:spPr bwMode="auto">
          <a:xfrm>
            <a:off x="1771547" y="1965385"/>
            <a:ext cx="1328937" cy="95654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128">
            <a:extLst>
              <a:ext uri="{FF2B5EF4-FFF2-40B4-BE49-F238E27FC236}">
                <a16:creationId xmlns:a16="http://schemas.microsoft.com/office/drawing/2014/main" id="{9ABD1834-A6DC-8E4B-59CA-F997E5043579}"/>
              </a:ext>
            </a:extLst>
          </p:cNvPr>
          <p:cNvCxnSpPr>
            <a:cxnSpLocks/>
          </p:cNvCxnSpPr>
          <p:nvPr/>
        </p:nvCxnSpPr>
        <p:spPr>
          <a:xfrm flipH="1">
            <a:off x="1574149" y="2981410"/>
            <a:ext cx="837997" cy="239807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28">
            <a:extLst>
              <a:ext uri="{FF2B5EF4-FFF2-40B4-BE49-F238E27FC236}">
                <a16:creationId xmlns:a16="http://schemas.microsoft.com/office/drawing/2014/main" id="{F8DF9AB3-8A8C-4FB5-03AC-81593443ED55}"/>
              </a:ext>
            </a:extLst>
          </p:cNvPr>
          <p:cNvCxnSpPr>
            <a:cxnSpLocks/>
          </p:cNvCxnSpPr>
          <p:nvPr/>
        </p:nvCxnSpPr>
        <p:spPr>
          <a:xfrm flipH="1" flipV="1">
            <a:off x="1546184" y="5458049"/>
            <a:ext cx="815013" cy="87482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28">
            <a:extLst>
              <a:ext uri="{FF2B5EF4-FFF2-40B4-BE49-F238E27FC236}">
                <a16:creationId xmlns:a16="http://schemas.microsoft.com/office/drawing/2014/main" id="{94B39F51-A9DB-AD52-7F1F-1504EA4B06AC}"/>
              </a:ext>
            </a:extLst>
          </p:cNvPr>
          <p:cNvCxnSpPr>
            <a:cxnSpLocks/>
          </p:cNvCxnSpPr>
          <p:nvPr/>
        </p:nvCxnSpPr>
        <p:spPr>
          <a:xfrm flipH="1">
            <a:off x="4046823" y="3365960"/>
            <a:ext cx="1077376" cy="9553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93" name="Imagen 1092">
            <a:extLst>
              <a:ext uri="{FF2B5EF4-FFF2-40B4-BE49-F238E27FC236}">
                <a16:creationId xmlns:a16="http://schemas.microsoft.com/office/drawing/2014/main" id="{EFD27A69-431C-EF03-E213-32F4E31A8DB6}"/>
              </a:ext>
            </a:extLst>
          </p:cNvPr>
          <p:cNvPicPr>
            <a:picLocks noChangeAspect="1"/>
          </p:cNvPicPr>
          <p:nvPr/>
        </p:nvPicPr>
        <p:blipFill>
          <a:blip r:embed="rId8"/>
          <a:stretch>
            <a:fillRect/>
          </a:stretch>
        </p:blipFill>
        <p:spPr>
          <a:xfrm>
            <a:off x="310070" y="6332875"/>
            <a:ext cx="1114581" cy="485843"/>
          </a:xfrm>
          <a:prstGeom prst="rect">
            <a:avLst/>
          </a:prstGeom>
        </p:spPr>
      </p:pic>
      <p:cxnSp>
        <p:nvCxnSpPr>
          <p:cNvPr id="1094" name="Straight Arrow Connector 128">
            <a:extLst>
              <a:ext uri="{FF2B5EF4-FFF2-40B4-BE49-F238E27FC236}">
                <a16:creationId xmlns:a16="http://schemas.microsoft.com/office/drawing/2014/main" id="{DACE71C7-0A1B-40BB-18A8-D93289268CA7}"/>
              </a:ext>
            </a:extLst>
          </p:cNvPr>
          <p:cNvCxnSpPr>
            <a:cxnSpLocks/>
            <a:stCxn id="1093" idx="0"/>
          </p:cNvCxnSpPr>
          <p:nvPr/>
        </p:nvCxnSpPr>
        <p:spPr>
          <a:xfrm flipV="1">
            <a:off x="867361" y="5482102"/>
            <a:ext cx="572854" cy="85077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97" name="Picture 12">
            <a:extLst>
              <a:ext uri="{FF2B5EF4-FFF2-40B4-BE49-F238E27FC236}">
                <a16:creationId xmlns:a16="http://schemas.microsoft.com/office/drawing/2014/main" id="{E5BE81CD-5B0B-6D69-680E-A17AC916E4F0}"/>
              </a:ext>
            </a:extLst>
          </p:cNvPr>
          <p:cNvPicPr>
            <a:picLocks noChangeAspect="1"/>
          </p:cNvPicPr>
          <p:nvPr/>
        </p:nvPicPr>
        <p:blipFill>
          <a:blip r:embed="rId9"/>
          <a:stretch>
            <a:fillRect/>
          </a:stretch>
        </p:blipFill>
        <p:spPr>
          <a:xfrm>
            <a:off x="4157505" y="2695933"/>
            <a:ext cx="1803882" cy="570954"/>
          </a:xfrm>
          <a:prstGeom prst="rect">
            <a:avLst/>
          </a:prstGeom>
        </p:spPr>
      </p:pic>
      <p:pic>
        <p:nvPicPr>
          <p:cNvPr id="1098" name="Imagen 1097">
            <a:extLst>
              <a:ext uri="{FF2B5EF4-FFF2-40B4-BE49-F238E27FC236}">
                <a16:creationId xmlns:a16="http://schemas.microsoft.com/office/drawing/2014/main" id="{C134EF46-BE62-C727-2754-3D72BCB3D59C}"/>
              </a:ext>
            </a:extLst>
          </p:cNvPr>
          <p:cNvPicPr>
            <a:picLocks noChangeAspect="1"/>
          </p:cNvPicPr>
          <p:nvPr/>
        </p:nvPicPr>
        <p:blipFill>
          <a:blip r:embed="rId10"/>
          <a:srcRect/>
          <a:stretch/>
        </p:blipFill>
        <p:spPr>
          <a:xfrm>
            <a:off x="1865224" y="6133738"/>
            <a:ext cx="1542076" cy="585988"/>
          </a:xfrm>
          <a:prstGeom prst="rect">
            <a:avLst/>
          </a:prstGeom>
        </p:spPr>
      </p:pic>
      <p:pic>
        <p:nvPicPr>
          <p:cNvPr id="1099" name="Imagen 1098" descr="Logotipo&#10;&#10;Descripción generada automáticamente">
            <a:extLst>
              <a:ext uri="{FF2B5EF4-FFF2-40B4-BE49-F238E27FC236}">
                <a16:creationId xmlns:a16="http://schemas.microsoft.com/office/drawing/2014/main" id="{27528604-7257-04A6-5D0B-6A6F455A20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8" y="4764075"/>
            <a:ext cx="1096555" cy="966855"/>
          </a:xfrm>
          <a:prstGeom prst="rect">
            <a:avLst/>
          </a:prstGeom>
        </p:spPr>
      </p:pic>
      <p:cxnSp>
        <p:nvCxnSpPr>
          <p:cNvPr id="1028" name="Straight Arrow Connector 128">
            <a:extLst>
              <a:ext uri="{FF2B5EF4-FFF2-40B4-BE49-F238E27FC236}">
                <a16:creationId xmlns:a16="http://schemas.microsoft.com/office/drawing/2014/main" id="{69A562D6-B6FD-CB5F-3A31-79BC669AF743}"/>
              </a:ext>
            </a:extLst>
          </p:cNvPr>
          <p:cNvCxnSpPr>
            <a:cxnSpLocks/>
          </p:cNvCxnSpPr>
          <p:nvPr/>
        </p:nvCxnSpPr>
        <p:spPr>
          <a:xfrm>
            <a:off x="938163" y="5379489"/>
            <a:ext cx="406375" cy="696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38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a:extLst>
            <a:ext uri="{FF2B5EF4-FFF2-40B4-BE49-F238E27FC236}">
              <a16:creationId xmlns:a16="http://schemas.microsoft.com/office/drawing/2014/main" id="{B11B6540-2150-D0E7-079C-3B8536743AB1}"/>
            </a:ext>
          </a:extLst>
        </p:cNvPr>
        <p:cNvGrpSpPr/>
        <p:nvPr/>
      </p:nvGrpSpPr>
      <p:grpSpPr>
        <a:xfrm>
          <a:off x="0" y="0"/>
          <a:ext cx="0" cy="0"/>
          <a:chOff x="0" y="0"/>
          <a:chExt cx="0" cy="0"/>
        </a:xfrm>
      </p:grpSpPr>
      <p:sp>
        <p:nvSpPr>
          <p:cNvPr id="364" name="Google Shape;364;p5">
            <a:extLst>
              <a:ext uri="{FF2B5EF4-FFF2-40B4-BE49-F238E27FC236}">
                <a16:creationId xmlns:a16="http://schemas.microsoft.com/office/drawing/2014/main" id="{43A16924-620B-91E3-8EF7-C2261FC17DD2}"/>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Project overview</a:t>
            </a:r>
            <a:endParaRPr/>
          </a:p>
        </p:txBody>
      </p:sp>
      <p:sp>
        <p:nvSpPr>
          <p:cNvPr id="2" name="Slide Number Placeholder 5">
            <a:extLst>
              <a:ext uri="{FF2B5EF4-FFF2-40B4-BE49-F238E27FC236}">
                <a16:creationId xmlns:a16="http://schemas.microsoft.com/office/drawing/2014/main" id="{451A9910-1F6B-C279-E8E2-93D49D51351C}"/>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10</a:t>
            </a:fld>
            <a:endParaRPr lang="en-IE"/>
          </a:p>
        </p:txBody>
      </p:sp>
      <p:pic>
        <p:nvPicPr>
          <p:cNvPr id="3" name="Picture 2" descr="Blue text on a black background&#10;&#10;AI-generated content may be incorrect.">
            <a:extLst>
              <a:ext uri="{FF2B5EF4-FFF2-40B4-BE49-F238E27FC236}">
                <a16:creationId xmlns:a16="http://schemas.microsoft.com/office/drawing/2014/main" id="{6B84F471-54D8-3BC5-5F6D-853E3429D01F}"/>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6" name="Picture 2">
            <a:extLst>
              <a:ext uri="{FF2B5EF4-FFF2-40B4-BE49-F238E27FC236}">
                <a16:creationId xmlns:a16="http://schemas.microsoft.com/office/drawing/2014/main" id="{4D2F72B3-59F1-574D-820A-DFCE6975D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9CCE676-2F01-C0D2-AEA7-048A42BEA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361" y="1655776"/>
            <a:ext cx="6085278" cy="347730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62E0F81-94F8-A9B4-948C-E0E1FF481AB2}"/>
              </a:ext>
            </a:extLst>
          </p:cNvPr>
          <p:cNvSpPr txBox="1"/>
          <p:nvPr/>
        </p:nvSpPr>
        <p:spPr>
          <a:xfrm>
            <a:off x="2850288" y="5275860"/>
            <a:ext cx="6630653" cy="400110"/>
          </a:xfrm>
          <a:prstGeom prst="rect">
            <a:avLst/>
          </a:prstGeom>
          <a:noFill/>
        </p:spPr>
        <p:txBody>
          <a:bodyPr wrap="square">
            <a:spAutoFit/>
          </a:bodyPr>
          <a:lstStyle/>
          <a:p>
            <a:r>
              <a:rPr lang="es-ES" sz="2000" dirty="0">
                <a:hlinkClick r:id="rId6"/>
              </a:rPr>
              <a:t>https://youtu.be/mYJsP5SgdvA?si=bNxD5QFb3gA8H5uj</a:t>
            </a:r>
            <a:r>
              <a:rPr lang="es-ES" sz="2000" dirty="0"/>
              <a:t> </a:t>
            </a:r>
          </a:p>
        </p:txBody>
      </p:sp>
      <p:sp>
        <p:nvSpPr>
          <p:cNvPr id="4" name="Rectángulo 3">
            <a:extLst>
              <a:ext uri="{FF2B5EF4-FFF2-40B4-BE49-F238E27FC236}">
                <a16:creationId xmlns:a16="http://schemas.microsoft.com/office/drawing/2014/main" id="{7D04C2C0-E9F8-C710-89AD-0A3B11510470}"/>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Picture 12">
            <a:extLst>
              <a:ext uri="{FF2B5EF4-FFF2-40B4-BE49-F238E27FC236}">
                <a16:creationId xmlns:a16="http://schemas.microsoft.com/office/drawing/2014/main" id="{C2599FF9-DA89-AEBB-50F7-9502DCA969E3}"/>
              </a:ext>
            </a:extLst>
          </p:cNvPr>
          <p:cNvPicPr>
            <a:picLocks noChangeAspect="1"/>
          </p:cNvPicPr>
          <p:nvPr/>
        </p:nvPicPr>
        <p:blipFill>
          <a:blip r:embed="rId7"/>
          <a:stretch>
            <a:fillRect/>
          </a:stretch>
        </p:blipFill>
        <p:spPr>
          <a:xfrm>
            <a:off x="10511624" y="6151649"/>
            <a:ext cx="1468521" cy="464808"/>
          </a:xfrm>
          <a:prstGeom prst="rect">
            <a:avLst/>
          </a:prstGeom>
        </p:spPr>
      </p:pic>
    </p:spTree>
    <p:extLst>
      <p:ext uri="{BB962C8B-B14F-4D97-AF65-F5344CB8AC3E}">
        <p14:creationId xmlns:p14="http://schemas.microsoft.com/office/powerpoint/2010/main" val="173250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6AA2A3-E88E-EED6-6C81-4E1D31C3CE5A}"/>
              </a:ext>
            </a:extLst>
          </p:cNvPr>
          <p:cNvPicPr>
            <a:picLocks noChangeAspect="1" noChangeArrowheads="1"/>
          </p:cNvPicPr>
          <p:nvPr/>
        </p:nvPicPr>
        <p:blipFill>
          <a:blip r:embed="rId2"/>
          <a:srcRect/>
          <a:stretch/>
        </p:blipFill>
        <p:spPr bwMode="auto">
          <a:xfrm>
            <a:off x="3929918" y="3745541"/>
            <a:ext cx="5400674" cy="3105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549774-B97E-C9A3-9986-C75AD20D8A1C}"/>
              </a:ext>
            </a:extLst>
          </p:cNvPr>
          <p:cNvSpPr>
            <a:spLocks noGrp="1"/>
          </p:cNvSpPr>
          <p:nvPr>
            <p:ph type="title"/>
          </p:nvPr>
        </p:nvSpPr>
        <p:spPr>
          <a:xfrm>
            <a:off x="838200" y="1541417"/>
            <a:ext cx="10515600" cy="1887583"/>
          </a:xfrm>
        </p:spPr>
        <p:txBody>
          <a:bodyPr/>
          <a:lstStyle/>
          <a:p>
            <a:pPr algn="ctr"/>
            <a:r>
              <a:rPr lang="en-US" dirty="0"/>
              <a:t>Thank you for your attention!</a:t>
            </a:r>
            <a:endParaRPr lang="en-GB" dirty="0"/>
          </a:p>
        </p:txBody>
      </p:sp>
      <p:sp>
        <p:nvSpPr>
          <p:cNvPr id="4" name="Slide Number Placeholder 5">
            <a:extLst>
              <a:ext uri="{FF2B5EF4-FFF2-40B4-BE49-F238E27FC236}">
                <a16:creationId xmlns:a16="http://schemas.microsoft.com/office/drawing/2014/main" id="{3108CC93-F8C8-3166-DBC4-1CF2E751E16D}"/>
              </a:ext>
            </a:extLst>
          </p:cNvPr>
          <p:cNvSpPr txBox="1">
            <a:spLocks/>
          </p:cNvSpPr>
          <p:nvPr/>
        </p:nvSpPr>
        <p:spPr>
          <a:xfrm>
            <a:off x="376188" y="6282069"/>
            <a:ext cx="2743200" cy="365125"/>
          </a:xfrm>
          <a:prstGeom prst="rect">
            <a:avLst/>
          </a:prstGeom>
        </p:spPr>
        <p:txBody>
          <a:bodyPr vert="horz" lIns="91440" tIns="45720" rIns="91440" bIns="45720" rtlCol="0" anchor="b"/>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fld id="{768364BB-9B21-4D29-A19C-C6410F652861}" type="slidenum">
              <a:rPr lang="en-IE" smtClean="0"/>
              <a:pPr algn="l"/>
              <a:t>11</a:t>
            </a:fld>
            <a:endParaRPr lang="en-IE"/>
          </a:p>
        </p:txBody>
      </p:sp>
      <p:pic>
        <p:nvPicPr>
          <p:cNvPr id="2050" name="Picture 2">
            <a:extLst>
              <a:ext uri="{FF2B5EF4-FFF2-40B4-BE49-F238E27FC236}">
                <a16:creationId xmlns:a16="http://schemas.microsoft.com/office/drawing/2014/main" id="{1FD09754-6A1F-1ACF-B771-FD9AC556E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385"/>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9D5B4F09-1025-2C84-67F4-BB9FC3F9216E}"/>
              </a:ext>
            </a:extLst>
          </p:cNvPr>
          <p:cNvSpPr txBox="1"/>
          <p:nvPr/>
        </p:nvSpPr>
        <p:spPr>
          <a:xfrm>
            <a:off x="9127958" y="193386"/>
            <a:ext cx="2225843" cy="1122694"/>
          </a:xfrm>
          <a:prstGeom prst="rect">
            <a:avLst/>
          </a:prstGeom>
          <a:solidFill>
            <a:schemeClr val="bg1"/>
          </a:solid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80"/>
              </a:lnSpc>
            </a:pPr>
            <a:endParaRPr lang="en-US" sz="2400" b="1" dirty="0">
              <a:latin typeface="Klein Bold"/>
            </a:endParaRPr>
          </a:p>
        </p:txBody>
      </p:sp>
      <p:pic>
        <p:nvPicPr>
          <p:cNvPr id="6" name="Picture 5" descr="Blue text on a black background&#10;&#10;AI-generated content may be incorrect.">
            <a:extLst>
              <a:ext uri="{FF2B5EF4-FFF2-40B4-BE49-F238E27FC236}">
                <a16:creationId xmlns:a16="http://schemas.microsoft.com/office/drawing/2014/main" id="{7E5EB20C-6869-F04D-2BF1-B09839CED371}"/>
              </a:ext>
            </a:extLst>
          </p:cNvPr>
          <p:cNvPicPr>
            <a:picLocks noChangeAspect="1"/>
          </p:cNvPicPr>
          <p:nvPr/>
        </p:nvPicPr>
        <p:blipFill>
          <a:blip r:embed="rId4"/>
          <a:stretch>
            <a:fillRect/>
          </a:stretch>
        </p:blipFill>
        <p:spPr>
          <a:xfrm>
            <a:off x="1101920" y="6042323"/>
            <a:ext cx="2711059" cy="604871"/>
          </a:xfrm>
          <a:prstGeom prst="rect">
            <a:avLst/>
          </a:prstGeom>
        </p:spPr>
      </p:pic>
      <p:pic>
        <p:nvPicPr>
          <p:cNvPr id="11" name="Imagen 128" descr="Logotipo&#10;&#10;Descripción generada automáticamente">
            <a:extLst>
              <a:ext uri="{FF2B5EF4-FFF2-40B4-BE49-F238E27FC236}">
                <a16:creationId xmlns:a16="http://schemas.microsoft.com/office/drawing/2014/main" id="{6578C4CE-71F2-484D-9E65-916817B34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567" y="7309"/>
            <a:ext cx="2362623" cy="1534108"/>
          </a:xfrm>
          <a:prstGeom prst="rect">
            <a:avLst/>
          </a:prstGeom>
        </p:spPr>
      </p:pic>
      <p:sp>
        <p:nvSpPr>
          <p:cNvPr id="3" name="Rectángulo 2">
            <a:extLst>
              <a:ext uri="{FF2B5EF4-FFF2-40B4-BE49-F238E27FC236}">
                <a16:creationId xmlns:a16="http://schemas.microsoft.com/office/drawing/2014/main" id="{E272E58D-17F9-E9A9-AC3E-2A4BE4F4B006}"/>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6786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Problem identification</a:t>
            </a:r>
            <a:endParaRPr/>
          </a:p>
        </p:txBody>
      </p:sp>
      <p:sp>
        <p:nvSpPr>
          <p:cNvPr id="2" name="Slide Number Placeholder 5">
            <a:extLst>
              <a:ext uri="{FF2B5EF4-FFF2-40B4-BE49-F238E27FC236}">
                <a16:creationId xmlns:a16="http://schemas.microsoft.com/office/drawing/2014/main" id="{C549A331-2EB5-09D3-EDFA-2662019CB92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2</a:t>
            </a:fld>
            <a:endParaRPr lang="en-IE"/>
          </a:p>
        </p:txBody>
      </p:sp>
      <p:pic>
        <p:nvPicPr>
          <p:cNvPr id="9" name="Picture 8" descr="Blue text on a black background&#10;&#10;AI-generated content may be incorrect.">
            <a:extLst>
              <a:ext uri="{FF2B5EF4-FFF2-40B4-BE49-F238E27FC236}">
                <a16:creationId xmlns:a16="http://schemas.microsoft.com/office/drawing/2014/main" id="{C2688E47-E5D6-D694-5F09-ED5430D7474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a:extLst>
              <a:ext uri="{FF2B5EF4-FFF2-40B4-BE49-F238E27FC236}">
                <a16:creationId xmlns:a16="http://schemas.microsoft.com/office/drawing/2014/main" id="{FC3307B7-CFD5-28D5-80A7-073E615A4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4FBB857-5835-E8F8-9DB6-80F1EA7B1F26}"/>
              </a:ext>
            </a:extLst>
          </p:cNvPr>
          <p:cNvSpPr txBox="1">
            <a:spLocks/>
          </p:cNvSpPr>
          <p:nvPr/>
        </p:nvSpPr>
        <p:spPr>
          <a:xfrm>
            <a:off x="838201" y="1499230"/>
            <a:ext cx="7916186" cy="1564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sz="2000" dirty="0"/>
              <a:t>The European Green Deal is supported by the Fit for 55 package, which states that all Union actions and policies, including the RFCS, should pull together to help the Union achieve a successful and </a:t>
            </a:r>
            <a:r>
              <a:rPr lang="en-US" sz="2000" b="1" dirty="0"/>
              <a:t>just transition towards a sustainable future</a:t>
            </a:r>
            <a:r>
              <a:rPr lang="en-GB" sz="2000" dirty="0"/>
              <a:t>.</a:t>
            </a:r>
          </a:p>
          <a:p>
            <a:pPr>
              <a:spcBef>
                <a:spcPct val="0"/>
              </a:spcBef>
              <a:buClrTx/>
            </a:pPr>
            <a:r>
              <a:rPr lang="en-US" sz="2000" b="1" dirty="0"/>
              <a:t>Hydrogen production and its coupling with the heating sector </a:t>
            </a:r>
            <a:r>
              <a:rPr lang="en-US" sz="2000" dirty="0"/>
              <a:t>is an excellent option to support the just transition of the coal sector and regions most affected by the transition by repurposing end-of-life coal mines and developing a power sector based mainly on renewable energies.</a:t>
            </a:r>
            <a:endParaRPr lang="en-GB" sz="2000" dirty="0"/>
          </a:p>
          <a:p>
            <a:pPr>
              <a:spcBef>
                <a:spcPct val="0"/>
              </a:spcBef>
              <a:buClrTx/>
            </a:pPr>
            <a:r>
              <a:rPr lang="en-US" sz="2000" b="1" dirty="0"/>
              <a:t>Hydrogen can be used as a fuel, an energy carrier or a feedstock and could reduce emissions</a:t>
            </a:r>
            <a:r>
              <a:rPr lang="en-US" sz="2000" dirty="0"/>
              <a:t> in hard-to-abate sectors, particularly in industry and transport.</a:t>
            </a:r>
            <a:endParaRPr lang="en-GB" sz="2000" dirty="0"/>
          </a:p>
        </p:txBody>
      </p:sp>
      <p:pic>
        <p:nvPicPr>
          <p:cNvPr id="8" name="Imagen 7" descr="Imagen que contiene interior, computadora, ratón, pequeño&#10;&#10;Descripción generada automáticamente">
            <a:extLst>
              <a:ext uri="{FF2B5EF4-FFF2-40B4-BE49-F238E27FC236}">
                <a16:creationId xmlns:a16="http://schemas.microsoft.com/office/drawing/2014/main" id="{713A35F0-5411-E894-D5F8-91890C1A3E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471" y="2578194"/>
            <a:ext cx="3193675" cy="1796442"/>
          </a:xfrm>
          <a:prstGeom prst="rect">
            <a:avLst/>
          </a:prstGeom>
          <a:effectLst>
            <a:outerShdw blurRad="50800" dist="50800" dir="5400000" algn="ctr" rotWithShape="0">
              <a:schemeClr val="bg1">
                <a:alpha val="0"/>
              </a:schemeClr>
            </a:outerShdw>
          </a:effectLst>
        </p:spPr>
      </p:pic>
      <p:sp>
        <p:nvSpPr>
          <p:cNvPr id="4" name="Rectángulo 3">
            <a:extLst>
              <a:ext uri="{FF2B5EF4-FFF2-40B4-BE49-F238E27FC236}">
                <a16:creationId xmlns:a16="http://schemas.microsoft.com/office/drawing/2014/main" id="{DEDBA263-5815-CBB8-0D6E-51B5A171B07A}"/>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Picture 12">
            <a:extLst>
              <a:ext uri="{FF2B5EF4-FFF2-40B4-BE49-F238E27FC236}">
                <a16:creationId xmlns:a16="http://schemas.microsoft.com/office/drawing/2014/main" id="{F857E024-4769-0E3B-0E8E-713818734E81}"/>
              </a:ext>
            </a:extLst>
          </p:cNvPr>
          <p:cNvPicPr>
            <a:picLocks noChangeAspect="1"/>
          </p:cNvPicPr>
          <p:nvPr/>
        </p:nvPicPr>
        <p:blipFill>
          <a:blip r:embed="rId6"/>
          <a:stretch>
            <a:fillRect/>
          </a:stretch>
        </p:blipFill>
        <p:spPr>
          <a:xfrm>
            <a:off x="10511624" y="6151649"/>
            <a:ext cx="1468521" cy="464808"/>
          </a:xfrm>
          <a:prstGeom prst="rect">
            <a:avLst/>
          </a:prstGeom>
        </p:spPr>
      </p:pic>
      <p:pic>
        <p:nvPicPr>
          <p:cNvPr id="11" name="Picture 10" descr="A black background with green letters and numbers&#10;&#10;AI-generated content may be incorrect.">
            <a:extLst>
              <a:ext uri="{FF2B5EF4-FFF2-40B4-BE49-F238E27FC236}">
                <a16:creationId xmlns:a16="http://schemas.microsoft.com/office/drawing/2014/main" id="{B2D04116-4F0D-026C-E5E2-DDF34D98C9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9631" y="147919"/>
            <a:ext cx="1631293" cy="10592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dirty="0"/>
              <a:t>Project overview</a:t>
            </a:r>
            <a:endParaRPr dirty="0"/>
          </a:p>
        </p:txBody>
      </p:sp>
      <p:sp>
        <p:nvSpPr>
          <p:cNvPr id="2" name="Slide Number Placeholder 5">
            <a:extLst>
              <a:ext uri="{FF2B5EF4-FFF2-40B4-BE49-F238E27FC236}">
                <a16:creationId xmlns:a16="http://schemas.microsoft.com/office/drawing/2014/main" id="{C549A331-2EB5-09D3-EDFA-2662019CB92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3</a:t>
            </a:fld>
            <a:endParaRPr lang="en-IE"/>
          </a:p>
        </p:txBody>
      </p:sp>
      <p:pic>
        <p:nvPicPr>
          <p:cNvPr id="3" name="Picture 2" descr="Blue text on a black background&#10;&#10;AI-generated content may be incorrect.">
            <a:extLst>
              <a:ext uri="{FF2B5EF4-FFF2-40B4-BE49-F238E27FC236}">
                <a16:creationId xmlns:a16="http://schemas.microsoft.com/office/drawing/2014/main" id="{5F93C78E-84D5-58F6-3A94-56E77F18A889}"/>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6" name="Picture 2">
            <a:extLst>
              <a:ext uri="{FF2B5EF4-FFF2-40B4-BE49-F238E27FC236}">
                <a16:creationId xmlns:a16="http://schemas.microsoft.com/office/drawing/2014/main" id="{BEB304AA-7DB4-253E-86C7-5BB22DD49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B1F13C44-AD32-3A86-4F2F-09810B01A15F}"/>
              </a:ext>
            </a:extLst>
          </p:cNvPr>
          <p:cNvSpPr txBox="1">
            <a:spLocks/>
          </p:cNvSpPr>
          <p:nvPr/>
        </p:nvSpPr>
        <p:spPr>
          <a:xfrm>
            <a:off x="838202" y="1379542"/>
            <a:ext cx="4263188" cy="1564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sz="2000" dirty="0"/>
              <a:t>The use of mine water for electrolysis to save water from the population supply, and PV from waste heaps.</a:t>
            </a:r>
          </a:p>
          <a:p>
            <a:pPr>
              <a:spcBef>
                <a:spcPct val="0"/>
              </a:spcBef>
              <a:buClrTx/>
            </a:pPr>
            <a:r>
              <a:rPr lang="en-US" sz="2000" dirty="0"/>
              <a:t>Achieving energy savings in geothermal district heating through heat recovery by </a:t>
            </a:r>
            <a:r>
              <a:rPr lang="en-US" sz="2000" dirty="0" err="1"/>
              <a:t>electrolyser</a:t>
            </a:r>
            <a:r>
              <a:rPr lang="en-US" sz="2000" dirty="0"/>
              <a:t> cooling.</a:t>
            </a:r>
          </a:p>
          <a:p>
            <a:pPr>
              <a:spcBef>
                <a:spcPct val="0"/>
              </a:spcBef>
              <a:buClrTx/>
            </a:pPr>
            <a:r>
              <a:rPr lang="en-US" sz="2000" dirty="0"/>
              <a:t>Demonstrating green H</a:t>
            </a:r>
            <a:r>
              <a:rPr lang="en-US" sz="2000" baseline="-25000" dirty="0"/>
              <a:t>2</a:t>
            </a:r>
            <a:r>
              <a:rPr lang="en-US" sz="2000" dirty="0"/>
              <a:t> plants economics.</a:t>
            </a:r>
          </a:p>
          <a:p>
            <a:pPr>
              <a:spcBef>
                <a:spcPct val="0"/>
              </a:spcBef>
              <a:buClrTx/>
            </a:pPr>
            <a:r>
              <a:rPr lang="en-US" sz="2000" dirty="0"/>
              <a:t>Training and re-skilling of former coal miners.</a:t>
            </a:r>
          </a:p>
          <a:p>
            <a:pPr>
              <a:spcBef>
                <a:spcPct val="0"/>
              </a:spcBef>
              <a:buClrTx/>
            </a:pPr>
            <a:endParaRPr lang="en-US" sz="2000" dirty="0"/>
          </a:p>
          <a:p>
            <a:pPr>
              <a:spcBef>
                <a:spcPct val="0"/>
              </a:spcBef>
              <a:buClrTx/>
            </a:pPr>
            <a:endParaRPr lang="en-US" sz="2000" dirty="0"/>
          </a:p>
          <a:p>
            <a:pPr>
              <a:spcBef>
                <a:spcPct val="0"/>
              </a:spcBef>
              <a:buClrTx/>
            </a:pPr>
            <a:endParaRPr lang="en-US" sz="2000" dirty="0"/>
          </a:p>
          <a:p>
            <a:pPr>
              <a:spcBef>
                <a:spcPct val="0"/>
              </a:spcBef>
              <a:buClrTx/>
            </a:pPr>
            <a:endParaRPr lang="en-GB" sz="2000" dirty="0"/>
          </a:p>
        </p:txBody>
      </p:sp>
      <p:pic>
        <p:nvPicPr>
          <p:cNvPr id="16" name="Picture 20">
            <a:extLst>
              <a:ext uri="{FF2B5EF4-FFF2-40B4-BE49-F238E27FC236}">
                <a16:creationId xmlns:a16="http://schemas.microsoft.com/office/drawing/2014/main" id="{5E9DD6EE-05AA-C435-A395-22EBE1337A24}"/>
              </a:ext>
            </a:extLst>
          </p:cNvPr>
          <p:cNvPicPr>
            <a:picLocks noChangeAspect="1"/>
          </p:cNvPicPr>
          <p:nvPr/>
        </p:nvPicPr>
        <p:blipFill>
          <a:blip r:embed="rId5"/>
          <a:srcRect/>
          <a:stretch/>
        </p:blipFill>
        <p:spPr bwMode="auto">
          <a:xfrm>
            <a:off x="5101391" y="1462815"/>
            <a:ext cx="6939632" cy="3925983"/>
          </a:xfrm>
          <a:prstGeom prst="rect">
            <a:avLst/>
          </a:prstGeom>
          <a:noFill/>
          <a:ln>
            <a:noFill/>
          </a:ln>
        </p:spPr>
      </p:pic>
      <p:sp>
        <p:nvSpPr>
          <p:cNvPr id="18" name="CuadroTexto 17">
            <a:extLst>
              <a:ext uri="{FF2B5EF4-FFF2-40B4-BE49-F238E27FC236}">
                <a16:creationId xmlns:a16="http://schemas.microsoft.com/office/drawing/2014/main" id="{674380E1-E6B1-AFDD-0664-62A32E2F3FA7}"/>
              </a:ext>
            </a:extLst>
          </p:cNvPr>
          <p:cNvSpPr txBox="1"/>
          <p:nvPr/>
        </p:nvSpPr>
        <p:spPr>
          <a:xfrm>
            <a:off x="5327374" y="5446865"/>
            <a:ext cx="5184251" cy="1323439"/>
          </a:xfrm>
          <a:prstGeom prst="rect">
            <a:avLst/>
          </a:prstGeom>
          <a:noFill/>
        </p:spPr>
        <p:txBody>
          <a:bodyPr wrap="square">
            <a:spAutoFit/>
          </a:bodyPr>
          <a:lstStyle/>
          <a:p>
            <a:pPr>
              <a:spcBef>
                <a:spcPct val="0"/>
              </a:spcBef>
              <a:buClrTx/>
            </a:pPr>
            <a:r>
              <a:rPr lang="en-US" sz="2000" dirty="0"/>
              <a:t>While TRL 4 is the first step in determining whether the individual components (TRL 9) will work together as a system, the project will bring the system technology to TRL 8.</a:t>
            </a:r>
          </a:p>
        </p:txBody>
      </p:sp>
      <p:sp>
        <p:nvSpPr>
          <p:cNvPr id="7" name="Rectángulo 6">
            <a:extLst>
              <a:ext uri="{FF2B5EF4-FFF2-40B4-BE49-F238E27FC236}">
                <a16:creationId xmlns:a16="http://schemas.microsoft.com/office/drawing/2014/main" id="{3B07022E-C501-9B3B-A695-45C804926D89}"/>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Picture 12">
            <a:extLst>
              <a:ext uri="{FF2B5EF4-FFF2-40B4-BE49-F238E27FC236}">
                <a16:creationId xmlns:a16="http://schemas.microsoft.com/office/drawing/2014/main" id="{73B6C547-A682-0450-EEB2-D06AF82FF44D}"/>
              </a:ext>
            </a:extLst>
          </p:cNvPr>
          <p:cNvPicPr>
            <a:picLocks noChangeAspect="1"/>
          </p:cNvPicPr>
          <p:nvPr/>
        </p:nvPicPr>
        <p:blipFill>
          <a:blip r:embed="rId6"/>
          <a:stretch>
            <a:fillRect/>
          </a:stretch>
        </p:blipFill>
        <p:spPr>
          <a:xfrm>
            <a:off x="10511624" y="6151649"/>
            <a:ext cx="1468521" cy="464808"/>
          </a:xfrm>
          <a:prstGeom prst="rect">
            <a:avLst/>
          </a:prstGeom>
        </p:spPr>
      </p:pic>
      <p:pic>
        <p:nvPicPr>
          <p:cNvPr id="9" name="Picture 10" descr="A black background with green letters and numbers&#10;&#10;AI-generated content may be incorrect.">
            <a:extLst>
              <a:ext uri="{FF2B5EF4-FFF2-40B4-BE49-F238E27FC236}">
                <a16:creationId xmlns:a16="http://schemas.microsoft.com/office/drawing/2014/main" id="{CED1B1D2-E88B-51B2-8F41-13D49FE885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9631" y="147919"/>
            <a:ext cx="1631293" cy="1059238"/>
          </a:xfrm>
          <a:prstGeom prst="rect">
            <a:avLst/>
          </a:prstGeom>
        </p:spPr>
      </p:pic>
    </p:spTree>
    <p:extLst>
      <p:ext uri="{BB962C8B-B14F-4D97-AF65-F5344CB8AC3E}">
        <p14:creationId xmlns:p14="http://schemas.microsoft.com/office/powerpoint/2010/main" val="34156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results</a:t>
            </a: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4</a:t>
            </a:fld>
            <a:endParaRPr lang="en-IE"/>
          </a:p>
        </p:txBody>
      </p:sp>
      <p:pic>
        <p:nvPicPr>
          <p:cNvPr id="3" name="Picture 2" descr="Blue text on a black background&#10;&#10;AI-generated content may be incorrect.">
            <a:extLst>
              <a:ext uri="{FF2B5EF4-FFF2-40B4-BE49-F238E27FC236}">
                <a16:creationId xmlns:a16="http://schemas.microsoft.com/office/drawing/2014/main" id="{A48A1BB4-330E-8A6C-51AB-B0D78B737C99}"/>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AACCA89B-EB7A-77E0-42D4-E7347E03C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C58850B-B6BE-BB9A-6E4E-D6AEC27D6022}"/>
              </a:ext>
            </a:extLst>
          </p:cNvPr>
          <p:cNvSpPr txBox="1">
            <a:spLocks/>
          </p:cNvSpPr>
          <p:nvPr/>
        </p:nvSpPr>
        <p:spPr>
          <a:xfrm>
            <a:off x="728471" y="1447575"/>
            <a:ext cx="7676057" cy="26331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altLang="en-US" sz="2000" dirty="0"/>
              <a:t>An operating green hydrogen plant.</a:t>
            </a:r>
          </a:p>
          <a:p>
            <a:pPr>
              <a:spcBef>
                <a:spcPct val="0"/>
              </a:spcBef>
              <a:buClrTx/>
            </a:pPr>
            <a:r>
              <a:rPr lang="en-US" altLang="en-US" sz="2000" dirty="0" err="1"/>
              <a:t>Hybridisation</a:t>
            </a:r>
            <a:r>
              <a:rPr lang="en-US" altLang="en-US" sz="2000" dirty="0"/>
              <a:t> with an existing geothermal plant.</a:t>
            </a:r>
          </a:p>
          <a:p>
            <a:pPr>
              <a:spcBef>
                <a:spcPct val="0"/>
              </a:spcBef>
              <a:buClrTx/>
            </a:pPr>
            <a:r>
              <a:rPr lang="en-US" altLang="en-US" sz="2000" dirty="0"/>
              <a:t>Installation of a PV plant in a former coal open-pit mine.</a:t>
            </a:r>
          </a:p>
          <a:p>
            <a:pPr>
              <a:spcBef>
                <a:spcPct val="0"/>
              </a:spcBef>
              <a:buClrTx/>
            </a:pPr>
            <a:r>
              <a:rPr lang="en-US" altLang="en-US" sz="2000" dirty="0"/>
              <a:t>An operating storage and distribution facility for H</a:t>
            </a:r>
            <a:r>
              <a:rPr lang="en-US" altLang="en-US" sz="2000" baseline="-25000" dirty="0"/>
              <a:t>2</a:t>
            </a:r>
            <a:r>
              <a:rPr lang="en-US" altLang="en-US" sz="2000" dirty="0"/>
              <a:t> at                500 bar.</a:t>
            </a:r>
          </a:p>
          <a:p>
            <a:pPr>
              <a:spcBef>
                <a:spcPct val="0"/>
              </a:spcBef>
              <a:buClrTx/>
            </a:pPr>
            <a:r>
              <a:rPr lang="en-US" altLang="en-US" sz="2000" dirty="0"/>
              <a:t>An operating virtual hydroduct and hydrogen </a:t>
            </a:r>
            <a:r>
              <a:rPr lang="en-US" altLang="en-US" sz="2000" dirty="0" err="1"/>
              <a:t>refuelling</a:t>
            </a:r>
            <a:r>
              <a:rPr lang="en-US" altLang="en-US" sz="2000" dirty="0"/>
              <a:t>            station (HRS)</a:t>
            </a:r>
            <a:r>
              <a:rPr lang="pl-PL" altLang="en-US" sz="2000" dirty="0"/>
              <a:t>, and </a:t>
            </a:r>
            <a:r>
              <a:rPr lang="es-ES" altLang="en-US" sz="2000" dirty="0" err="1"/>
              <a:t>two</a:t>
            </a:r>
            <a:r>
              <a:rPr lang="pl-PL" altLang="en-US" sz="2000" dirty="0"/>
              <a:t> prototype</a:t>
            </a:r>
            <a:r>
              <a:rPr lang="es-ES" altLang="en-US" sz="2000" dirty="0"/>
              <a:t>s</a:t>
            </a:r>
            <a:r>
              <a:rPr lang="pl-PL" altLang="en-US" sz="2000" dirty="0"/>
              <a:t> of </a:t>
            </a:r>
            <a:r>
              <a:rPr lang="en-US" altLang="en-US" sz="2000" baseline="-25000" dirty="0"/>
              <a:t>2</a:t>
            </a:r>
            <a:r>
              <a:rPr lang="pl-PL" altLang="en-US" sz="2000" dirty="0"/>
              <a:t>intercity </a:t>
            </a:r>
            <a:r>
              <a:rPr lang="en-US" altLang="en-US" sz="2000" dirty="0"/>
              <a:t>H</a:t>
            </a:r>
            <a:r>
              <a:rPr lang="es-ES" altLang="en-US" sz="2000" dirty="0"/>
              <a:t> </a:t>
            </a:r>
            <a:r>
              <a:rPr lang="pl-PL" altLang="en-US" sz="2000" dirty="0"/>
              <a:t>bus</a:t>
            </a:r>
            <a:r>
              <a:rPr lang="es-ES" altLang="en-US" sz="2000" dirty="0"/>
              <a:t>es:                      </a:t>
            </a:r>
            <a:r>
              <a:rPr lang="pl-PL" altLang="en-US" sz="2000" dirty="0"/>
              <a:t>Fuel Cell Electric Vehicle</a:t>
            </a:r>
            <a:r>
              <a:rPr lang="es-ES" altLang="en-US" sz="2000" dirty="0"/>
              <a:t> &amp; </a:t>
            </a:r>
            <a:r>
              <a:rPr lang="es-ES" altLang="en-US" sz="2000" dirty="0" err="1"/>
              <a:t>Internal</a:t>
            </a:r>
            <a:r>
              <a:rPr lang="es-ES" altLang="en-US" sz="2000" dirty="0"/>
              <a:t> </a:t>
            </a:r>
            <a:r>
              <a:rPr lang="es-ES" altLang="en-US" sz="2000" dirty="0" err="1"/>
              <a:t>combustion</a:t>
            </a:r>
            <a:r>
              <a:rPr lang="pl-PL" altLang="en-US" sz="2000" dirty="0"/>
              <a:t>.</a:t>
            </a:r>
            <a:endParaRPr lang="en-US" altLang="en-US" sz="2000" dirty="0"/>
          </a:p>
          <a:p>
            <a:pPr>
              <a:spcBef>
                <a:spcPct val="0"/>
              </a:spcBef>
              <a:buClrTx/>
            </a:pPr>
            <a:r>
              <a:rPr lang="en-US" altLang="en-US" sz="2000" dirty="0"/>
              <a:t>Training and reskilling programs to address the skill                     gaps of former coal mining workers.</a:t>
            </a:r>
            <a:r>
              <a:rPr lang="en-US" sz="2000" dirty="0"/>
              <a:t> </a:t>
            </a:r>
            <a:endParaRPr lang="en-GB" sz="2000" dirty="0"/>
          </a:p>
          <a:p>
            <a:pPr lvl="1">
              <a:spcAft>
                <a:spcPts val="1200"/>
              </a:spcAft>
            </a:pPr>
            <a:endParaRPr lang="en-GB" dirty="0"/>
          </a:p>
        </p:txBody>
      </p:sp>
      <p:sp>
        <p:nvSpPr>
          <p:cNvPr id="4" name="Rectángulo 3">
            <a:extLst>
              <a:ext uri="{FF2B5EF4-FFF2-40B4-BE49-F238E27FC236}">
                <a16:creationId xmlns:a16="http://schemas.microsoft.com/office/drawing/2014/main" id="{CC42E427-4386-5DA9-94EE-A74F8DAD3FF2}"/>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 name="Grupa 6">
            <a:extLst>
              <a:ext uri="{FF2B5EF4-FFF2-40B4-BE49-F238E27FC236}">
                <a16:creationId xmlns:a16="http://schemas.microsoft.com/office/drawing/2014/main" id="{1F650D00-7D8F-673A-5FF9-334F372AFF2D}"/>
              </a:ext>
            </a:extLst>
          </p:cNvPr>
          <p:cNvGrpSpPr/>
          <p:nvPr/>
        </p:nvGrpSpPr>
        <p:grpSpPr>
          <a:xfrm>
            <a:off x="7643973" y="768965"/>
            <a:ext cx="5223766" cy="3608461"/>
            <a:chOff x="1015155" y="1015230"/>
            <a:chExt cx="5859571" cy="4140543"/>
          </a:xfrm>
        </p:grpSpPr>
        <p:pic>
          <p:nvPicPr>
            <p:cNvPr id="7" name="Obraz 17">
              <a:extLst>
                <a:ext uri="{FF2B5EF4-FFF2-40B4-BE49-F238E27FC236}">
                  <a16:creationId xmlns:a16="http://schemas.microsoft.com/office/drawing/2014/main" id="{F0EC147A-F3B7-64E4-1897-642F1444AC84}"/>
                </a:ext>
              </a:extLst>
            </p:cNvPr>
            <p:cNvPicPr>
              <a:picLocks noChangeAspect="1"/>
            </p:cNvPicPr>
            <p:nvPr/>
          </p:nvPicPr>
          <p:blipFill>
            <a:blip r:embed="rId5"/>
            <a:srcRect l="3425" t="3223" r="50739" b="18722"/>
            <a:stretch>
              <a:fillRect/>
            </a:stretch>
          </p:blipFill>
          <p:spPr>
            <a:xfrm>
              <a:off x="1015155" y="1243763"/>
              <a:ext cx="4778407" cy="3912010"/>
            </a:xfrm>
            <a:prstGeom prst="rect">
              <a:avLst/>
            </a:prstGeom>
            <a:solidFill>
              <a:schemeClr val="bg1"/>
            </a:solidFill>
          </p:spPr>
        </p:pic>
        <p:sp>
          <p:nvSpPr>
            <p:cNvPr id="10" name="Prostokąt 18">
              <a:extLst>
                <a:ext uri="{FF2B5EF4-FFF2-40B4-BE49-F238E27FC236}">
                  <a16:creationId xmlns:a16="http://schemas.microsoft.com/office/drawing/2014/main" id="{9A67AD2E-E275-7A03-44EC-9557F7562FA0}"/>
                </a:ext>
              </a:extLst>
            </p:cNvPr>
            <p:cNvSpPr/>
            <p:nvPr/>
          </p:nvSpPr>
          <p:spPr>
            <a:xfrm>
              <a:off x="1143958" y="1015230"/>
              <a:ext cx="5730768" cy="2285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403"/>
            </a:p>
          </p:txBody>
        </p:sp>
      </p:grpSp>
      <p:pic>
        <p:nvPicPr>
          <p:cNvPr id="12" name="Obraz 17">
            <a:extLst>
              <a:ext uri="{FF2B5EF4-FFF2-40B4-BE49-F238E27FC236}">
                <a16:creationId xmlns:a16="http://schemas.microsoft.com/office/drawing/2014/main" id="{843F6831-50D4-FCF7-33FF-C350942E6232}"/>
              </a:ext>
            </a:extLst>
          </p:cNvPr>
          <p:cNvPicPr>
            <a:picLocks noChangeAspect="1"/>
          </p:cNvPicPr>
          <p:nvPr/>
        </p:nvPicPr>
        <p:blipFill>
          <a:blip r:embed="rId5"/>
          <a:srcRect l="52048" t="42251" b="18722"/>
          <a:stretch>
            <a:fillRect/>
          </a:stretch>
        </p:blipFill>
        <p:spPr>
          <a:xfrm>
            <a:off x="7711441" y="4306626"/>
            <a:ext cx="4480559" cy="1611289"/>
          </a:xfrm>
          <a:prstGeom prst="rect">
            <a:avLst/>
          </a:prstGeom>
          <a:solidFill>
            <a:schemeClr val="bg1"/>
          </a:solidFill>
        </p:spPr>
      </p:pic>
      <p:pic>
        <p:nvPicPr>
          <p:cNvPr id="14" name="Picture 12">
            <a:extLst>
              <a:ext uri="{FF2B5EF4-FFF2-40B4-BE49-F238E27FC236}">
                <a16:creationId xmlns:a16="http://schemas.microsoft.com/office/drawing/2014/main" id="{AC249F11-9639-0B72-B441-DC884DC23138}"/>
              </a:ext>
            </a:extLst>
          </p:cNvPr>
          <p:cNvPicPr>
            <a:picLocks noChangeAspect="1"/>
          </p:cNvPicPr>
          <p:nvPr/>
        </p:nvPicPr>
        <p:blipFill>
          <a:blip r:embed="rId6"/>
          <a:stretch>
            <a:fillRect/>
          </a:stretch>
        </p:blipFill>
        <p:spPr>
          <a:xfrm>
            <a:off x="10511624" y="6151649"/>
            <a:ext cx="1468521" cy="464808"/>
          </a:xfrm>
          <a:prstGeom prst="rect">
            <a:avLst/>
          </a:prstGeom>
        </p:spPr>
      </p:pic>
    </p:spTree>
    <p:extLst>
      <p:ext uri="{BB962C8B-B14F-4D97-AF65-F5344CB8AC3E}">
        <p14:creationId xmlns:p14="http://schemas.microsoft.com/office/powerpoint/2010/main" val="19155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impact​</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5</a:t>
            </a:fld>
            <a:endParaRPr lang="en-IE"/>
          </a:p>
        </p:txBody>
      </p:sp>
      <p:pic>
        <p:nvPicPr>
          <p:cNvPr id="12" name="Picture 11" descr="Blue text on a black background&#10;&#10;AI-generated content may be incorrect.">
            <a:extLst>
              <a:ext uri="{FF2B5EF4-FFF2-40B4-BE49-F238E27FC236}">
                <a16:creationId xmlns:a16="http://schemas.microsoft.com/office/drawing/2014/main" id="{7D2E2B71-3242-B57D-C3FF-B49186832D0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4" name="Picture 2">
            <a:extLst>
              <a:ext uri="{FF2B5EF4-FFF2-40B4-BE49-F238E27FC236}">
                <a16:creationId xmlns:a16="http://schemas.microsoft.com/office/drawing/2014/main" id="{E994B174-106C-314D-6EAD-323FDC81D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171DF40-097C-0B5C-B3E5-AAF4A7177883}"/>
              </a:ext>
            </a:extLst>
          </p:cNvPr>
          <p:cNvSpPr txBox="1">
            <a:spLocks/>
          </p:cNvSpPr>
          <p:nvPr/>
        </p:nvSpPr>
        <p:spPr>
          <a:xfrm>
            <a:off x="838201" y="1252120"/>
            <a:ext cx="10761324" cy="26331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altLang="en-US" sz="2000" b="1" dirty="0"/>
              <a:t>Environmental</a:t>
            </a:r>
            <a:r>
              <a:rPr lang="en-US" altLang="en-US" sz="2000" dirty="0"/>
              <a:t>: Lower climate impact of passenger transport by road, and decarbonisation in processes where electrification and other solutions are not available.</a:t>
            </a:r>
          </a:p>
          <a:p>
            <a:pPr>
              <a:spcBef>
                <a:spcPct val="0"/>
              </a:spcBef>
              <a:buClrTx/>
            </a:pPr>
            <a:r>
              <a:rPr lang="en-US" altLang="en-US" sz="2000" b="1" dirty="0"/>
              <a:t>Economic</a:t>
            </a:r>
            <a:r>
              <a:rPr lang="en-US" altLang="en-US" sz="2000" dirty="0"/>
              <a:t>: Increased </a:t>
            </a:r>
            <a:r>
              <a:rPr lang="en-US" altLang="en-US" sz="2000" dirty="0" err="1"/>
              <a:t>refuelling</a:t>
            </a:r>
            <a:r>
              <a:rPr lang="en-US" altLang="en-US" sz="2000" dirty="0"/>
              <a:t> efficiency, leading to a more than 95% reduction in </a:t>
            </a:r>
            <a:r>
              <a:rPr lang="en-US" altLang="en-US" sz="2000" dirty="0" err="1"/>
              <a:t>refuelling</a:t>
            </a:r>
            <a:r>
              <a:rPr lang="en-US" altLang="en-US" sz="2000" dirty="0"/>
              <a:t> time compared with electric vehicles, and increasing the energy efficiency of systems near green hydrogen plants by incorporating heat recovery from the electrolysers.</a:t>
            </a:r>
            <a:endParaRPr lang="en-US" altLang="en-US" sz="2000" b="1" dirty="0"/>
          </a:p>
          <a:p>
            <a:pPr>
              <a:spcBef>
                <a:spcPct val="0"/>
              </a:spcBef>
              <a:buClrTx/>
            </a:pPr>
            <a:r>
              <a:rPr lang="en-US" altLang="en-US" sz="2000" b="1" dirty="0"/>
              <a:t>Technological</a:t>
            </a:r>
            <a:r>
              <a:rPr lang="en-US" altLang="en-US" sz="2000" dirty="0"/>
              <a:t>: Avoiding other complementary cooling systems for the </a:t>
            </a:r>
            <a:r>
              <a:rPr lang="en-US" altLang="en-US" sz="2000" dirty="0" err="1"/>
              <a:t>Electrolyser</a:t>
            </a:r>
            <a:r>
              <a:rPr lang="en-US" altLang="en-US" sz="2000" dirty="0"/>
              <a:t> as </a:t>
            </a:r>
            <a:r>
              <a:rPr lang="en-US" altLang="en-US" sz="2000" dirty="0" err="1"/>
              <a:t>Aerocondensers</a:t>
            </a:r>
            <a:r>
              <a:rPr lang="en-US" altLang="en-US" sz="2000" dirty="0"/>
              <a:t>, and a leap towards developing intercity coaches, using the same 350 bar infrastructure as city buses.</a:t>
            </a:r>
            <a:endParaRPr lang="pl-PL" altLang="en-US" sz="2000" dirty="0"/>
          </a:p>
          <a:p>
            <a:pPr>
              <a:spcBef>
                <a:spcPct val="0"/>
              </a:spcBef>
              <a:buClrTx/>
            </a:pPr>
            <a:r>
              <a:rPr lang="pl-PL" altLang="en-US" sz="2000" b="1" dirty="0" err="1"/>
              <a:t>Social</a:t>
            </a:r>
            <a:r>
              <a:rPr lang="pl-PL" altLang="en-US" sz="2000" b="1" dirty="0"/>
              <a:t>:</a:t>
            </a:r>
            <a:r>
              <a:rPr lang="pl-PL" altLang="en-US" sz="2000" dirty="0"/>
              <a:t> </a:t>
            </a:r>
            <a:r>
              <a:rPr lang="en-US" sz="2000" dirty="0">
                <a:solidFill>
                  <a:srgbClr val="26324B"/>
                </a:solidFill>
                <a:latin typeface="arial"/>
                <a:ea typeface="+mn-lt"/>
                <a:cs typeface="arial"/>
              </a:rPr>
              <a:t>Protect people and workers most vulnerable to the transition, providing access to re-skilling </a:t>
            </a:r>
            <a:r>
              <a:rPr lang="en-US" sz="2000" dirty="0" err="1">
                <a:solidFill>
                  <a:srgbClr val="26324B"/>
                </a:solidFill>
                <a:latin typeface="arial"/>
                <a:ea typeface="+mn-lt"/>
                <a:cs typeface="arial"/>
              </a:rPr>
              <a:t>programmes</a:t>
            </a:r>
            <a:r>
              <a:rPr lang="en-US" sz="2000" dirty="0">
                <a:solidFill>
                  <a:srgbClr val="26324B"/>
                </a:solidFill>
                <a:latin typeface="arial"/>
                <a:ea typeface="+mn-lt"/>
                <a:cs typeface="arial"/>
              </a:rPr>
              <a:t> and jobs in new economic sectors by promoting sustainable economic growth.</a:t>
            </a:r>
          </a:p>
          <a:p>
            <a:pPr>
              <a:spcBef>
                <a:spcPct val="0"/>
              </a:spcBef>
              <a:buClrTx/>
            </a:pPr>
            <a:endParaRPr lang="en-US" altLang="en-US" sz="2000" dirty="0"/>
          </a:p>
          <a:p>
            <a:pPr>
              <a:spcBef>
                <a:spcPct val="0"/>
              </a:spcBef>
              <a:buClrTx/>
            </a:pPr>
            <a:endParaRPr lang="en-US" altLang="en-US" sz="2000" dirty="0"/>
          </a:p>
          <a:p>
            <a:pPr>
              <a:spcBef>
                <a:spcPct val="0"/>
              </a:spcBef>
              <a:buClrTx/>
            </a:pPr>
            <a:endParaRPr lang="en-US" altLang="en-US" dirty="0"/>
          </a:p>
          <a:p>
            <a:pPr marL="0" indent="0">
              <a:spcBef>
                <a:spcPct val="0"/>
              </a:spcBef>
              <a:buClrTx/>
              <a:buNone/>
            </a:pPr>
            <a:endParaRPr lang="en-IE" altLang="en-US" dirty="0"/>
          </a:p>
          <a:p>
            <a:pPr>
              <a:spcAft>
                <a:spcPts val="1200"/>
              </a:spcAft>
            </a:pPr>
            <a:endParaRPr lang="en-GB" dirty="0"/>
          </a:p>
          <a:p>
            <a:pPr lvl="1">
              <a:spcAft>
                <a:spcPts val="1200"/>
              </a:spcAft>
            </a:pPr>
            <a:endParaRPr lang="en-GB" dirty="0"/>
          </a:p>
        </p:txBody>
      </p:sp>
      <p:pic>
        <p:nvPicPr>
          <p:cNvPr id="7" name="Picture 31">
            <a:extLst>
              <a:ext uri="{FF2B5EF4-FFF2-40B4-BE49-F238E27FC236}">
                <a16:creationId xmlns:a16="http://schemas.microsoft.com/office/drawing/2014/main" id="{E41C9EB7-65F0-AAD0-622C-92F72FB31A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9388" y="5038725"/>
            <a:ext cx="6858000" cy="1819275"/>
          </a:xfrm>
          <a:prstGeom prst="rect">
            <a:avLst/>
          </a:prstGeom>
          <a:noFill/>
          <a:ln>
            <a:noFill/>
          </a:ln>
        </p:spPr>
      </p:pic>
      <p:sp>
        <p:nvSpPr>
          <p:cNvPr id="3" name="Rectángulo 2">
            <a:extLst>
              <a:ext uri="{FF2B5EF4-FFF2-40B4-BE49-F238E27FC236}">
                <a16:creationId xmlns:a16="http://schemas.microsoft.com/office/drawing/2014/main" id="{9AC102FC-C974-496E-C35B-7B4A69CA31A5}"/>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12">
            <a:extLst>
              <a:ext uri="{FF2B5EF4-FFF2-40B4-BE49-F238E27FC236}">
                <a16:creationId xmlns:a16="http://schemas.microsoft.com/office/drawing/2014/main" id="{F5521234-6FCD-47C0-11AF-10501940066C}"/>
              </a:ext>
            </a:extLst>
          </p:cNvPr>
          <p:cNvPicPr>
            <a:picLocks noChangeAspect="1"/>
          </p:cNvPicPr>
          <p:nvPr/>
        </p:nvPicPr>
        <p:blipFill>
          <a:blip r:embed="rId6"/>
          <a:stretch>
            <a:fillRect/>
          </a:stretch>
        </p:blipFill>
        <p:spPr>
          <a:xfrm>
            <a:off x="10511624" y="6151649"/>
            <a:ext cx="1468521" cy="4648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B5B2E8E2-57E6-7871-3499-8707D07B2B52}"/>
            </a:ext>
          </a:extLst>
        </p:cNvPr>
        <p:cNvGrpSpPr/>
        <p:nvPr/>
      </p:nvGrpSpPr>
      <p:grpSpPr>
        <a:xfrm>
          <a:off x="0" y="0"/>
          <a:ext cx="0" cy="0"/>
          <a:chOff x="0" y="0"/>
          <a:chExt cx="0" cy="0"/>
        </a:xfrm>
      </p:grpSpPr>
      <p:sp>
        <p:nvSpPr>
          <p:cNvPr id="384" name="Google Shape;384;p45">
            <a:extLst>
              <a:ext uri="{FF2B5EF4-FFF2-40B4-BE49-F238E27FC236}">
                <a16:creationId xmlns:a16="http://schemas.microsoft.com/office/drawing/2014/main" id="{153FEE33-DFA5-4D27-3C95-1CA4364E924B}"/>
              </a:ext>
            </a:extLst>
          </p:cNvPr>
          <p:cNvSpPr txBox="1">
            <a:spLocks noGrp="1"/>
          </p:cNvSpPr>
          <p:nvPr>
            <p:ph type="title"/>
          </p:nvPr>
        </p:nvSpPr>
        <p:spPr>
          <a:xfrm>
            <a:off x="838200" y="688368"/>
            <a:ext cx="10515600" cy="73411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dirty="0"/>
              <a:t>Technical and economic parameters</a:t>
            </a:r>
            <a:endParaRPr dirty="0"/>
          </a:p>
        </p:txBody>
      </p:sp>
      <p:sp>
        <p:nvSpPr>
          <p:cNvPr id="2" name="Slide Number Placeholder 5">
            <a:extLst>
              <a:ext uri="{FF2B5EF4-FFF2-40B4-BE49-F238E27FC236}">
                <a16:creationId xmlns:a16="http://schemas.microsoft.com/office/drawing/2014/main" id="{419A110A-F322-C853-ABA0-1E9C896D1F41}"/>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6</a:t>
            </a:fld>
            <a:endParaRPr lang="en-IE"/>
          </a:p>
        </p:txBody>
      </p:sp>
      <p:pic>
        <p:nvPicPr>
          <p:cNvPr id="12" name="Picture 11" descr="Blue text on a black background&#10;&#10;AI-generated content may be incorrect.">
            <a:extLst>
              <a:ext uri="{FF2B5EF4-FFF2-40B4-BE49-F238E27FC236}">
                <a16:creationId xmlns:a16="http://schemas.microsoft.com/office/drawing/2014/main" id="{87FF2532-BB8F-7994-EF78-BCC5FDC4190A}"/>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4" name="Picture 2">
            <a:extLst>
              <a:ext uri="{FF2B5EF4-FFF2-40B4-BE49-F238E27FC236}">
                <a16:creationId xmlns:a16="http://schemas.microsoft.com/office/drawing/2014/main" id="{D46A372F-EEFB-F0D4-E72A-4F367AD3A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B433602-E4BD-32BA-9EED-6C3392724FED}"/>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Picture 12">
            <a:extLst>
              <a:ext uri="{FF2B5EF4-FFF2-40B4-BE49-F238E27FC236}">
                <a16:creationId xmlns:a16="http://schemas.microsoft.com/office/drawing/2014/main" id="{66D14F58-294A-5E74-6E39-66CE1AC45EDA}"/>
              </a:ext>
            </a:extLst>
          </p:cNvPr>
          <p:cNvPicPr>
            <a:picLocks noChangeAspect="1"/>
          </p:cNvPicPr>
          <p:nvPr/>
        </p:nvPicPr>
        <p:blipFill>
          <a:blip r:embed="rId5"/>
          <a:stretch>
            <a:fillRect/>
          </a:stretch>
        </p:blipFill>
        <p:spPr>
          <a:xfrm>
            <a:off x="10511624" y="6151649"/>
            <a:ext cx="1468521" cy="464808"/>
          </a:xfrm>
          <a:prstGeom prst="rect">
            <a:avLst/>
          </a:prstGeom>
        </p:spPr>
      </p:pic>
      <p:sp>
        <p:nvSpPr>
          <p:cNvPr id="7" name="Marcador de contenido 6">
            <a:extLst>
              <a:ext uri="{FF2B5EF4-FFF2-40B4-BE49-F238E27FC236}">
                <a16:creationId xmlns:a16="http://schemas.microsoft.com/office/drawing/2014/main" id="{9019CDE7-C12D-DDB5-ECFF-52E0AA12EA59}"/>
              </a:ext>
            </a:extLst>
          </p:cNvPr>
          <p:cNvSpPr>
            <a:spLocks noGrp="1"/>
          </p:cNvSpPr>
          <p:nvPr>
            <p:ph sz="half" idx="1"/>
          </p:nvPr>
        </p:nvSpPr>
        <p:spPr/>
        <p:txBody>
          <a:bodyPr/>
          <a:lstStyle/>
          <a:p>
            <a:endParaRPr lang="es-ES"/>
          </a:p>
        </p:txBody>
      </p:sp>
      <p:pic>
        <p:nvPicPr>
          <p:cNvPr id="8" name="Obraz 16">
            <a:extLst>
              <a:ext uri="{FF2B5EF4-FFF2-40B4-BE49-F238E27FC236}">
                <a16:creationId xmlns:a16="http://schemas.microsoft.com/office/drawing/2014/main" id="{A0925565-324A-57CB-005E-69D741028D2A}"/>
              </a:ext>
            </a:extLst>
          </p:cNvPr>
          <p:cNvPicPr>
            <a:picLocks noChangeAspect="1"/>
          </p:cNvPicPr>
          <p:nvPr/>
        </p:nvPicPr>
        <p:blipFill>
          <a:blip r:embed="rId6"/>
          <a:stretch>
            <a:fillRect/>
          </a:stretch>
        </p:blipFill>
        <p:spPr>
          <a:xfrm>
            <a:off x="710224" y="1768147"/>
            <a:ext cx="10466753" cy="3676897"/>
          </a:xfrm>
          <a:prstGeom prst="rect">
            <a:avLst/>
          </a:prstGeom>
        </p:spPr>
      </p:pic>
    </p:spTree>
    <p:extLst>
      <p:ext uri="{BB962C8B-B14F-4D97-AF65-F5344CB8AC3E}">
        <p14:creationId xmlns:p14="http://schemas.microsoft.com/office/powerpoint/2010/main" val="236325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pl-PL" dirty="0" err="1"/>
              <a:t>Work</a:t>
            </a:r>
            <a:r>
              <a:rPr lang="pl-PL" dirty="0"/>
              <a:t> </a:t>
            </a:r>
            <a:r>
              <a:rPr lang="pl-PL" dirty="0" err="1"/>
              <a:t>progress</a:t>
            </a:r>
            <a:r>
              <a:rPr lang="en-US" dirty="0"/>
              <a:t>​</a:t>
            </a:r>
            <a:endParaRPr dirty="0"/>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7</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352472"/>
            <a:ext cx="10944497" cy="4502482"/>
          </a:xfrm>
        </p:spPr>
        <p:txBody>
          <a:bodyPr/>
          <a:lstStyle/>
          <a:p>
            <a:pPr marL="342900" indent="-342900">
              <a:buFont typeface="Arial" panose="020B0604020202020204" pitchFamily="34" charset="0"/>
              <a:buChar char="•"/>
            </a:pPr>
            <a:r>
              <a:rPr lang="en-US" dirty="0">
                <a:solidFill>
                  <a:srgbClr val="26324B"/>
                </a:solidFill>
                <a:latin typeface="arial" panose="020B0604020202020204" pitchFamily="34" charset="0"/>
              </a:rPr>
              <a:t>The Ministry for Ecological Transition and the Demographic Challenge (MITECO) has granted Hunosa the concession to use water from the La </a:t>
            </a:r>
            <a:r>
              <a:rPr lang="en-US" dirty="0" err="1">
                <a:solidFill>
                  <a:srgbClr val="26324B"/>
                </a:solidFill>
                <a:latin typeface="arial" panose="020B0604020202020204" pitchFamily="34" charset="0"/>
              </a:rPr>
              <a:t>Nalona</a:t>
            </a:r>
            <a:r>
              <a:rPr lang="en-US" dirty="0">
                <a:solidFill>
                  <a:srgbClr val="26324B"/>
                </a:solidFill>
                <a:latin typeface="arial" panose="020B0604020202020204" pitchFamily="34" charset="0"/>
              </a:rPr>
              <a:t> mine in the </a:t>
            </a:r>
            <a:r>
              <a:rPr lang="en-US" dirty="0" err="1">
                <a:solidFill>
                  <a:srgbClr val="26324B"/>
                </a:solidFill>
                <a:latin typeface="arial" panose="020B0604020202020204" pitchFamily="34" charset="0"/>
              </a:rPr>
              <a:t>Fondón</a:t>
            </a:r>
            <a:r>
              <a:rPr lang="en-US" dirty="0">
                <a:solidFill>
                  <a:srgbClr val="26324B"/>
                </a:solidFill>
                <a:latin typeface="arial" panose="020B0604020202020204" pitchFamily="34" charset="0"/>
              </a:rPr>
              <a:t> well to produce green hydrogen (October 2024)</a:t>
            </a:r>
            <a:r>
              <a:rPr lang="en-US" dirty="0">
                <a:cs typeface="Arial"/>
              </a:rPr>
              <a:t>.</a:t>
            </a:r>
            <a:endParaRPr lang="en-US" dirty="0">
              <a:solidFill>
                <a:srgbClr val="26324B"/>
              </a:solidFill>
              <a:latin typeface="arial" panose="020B0604020202020204" pitchFamily="34" charset="0"/>
            </a:endParaRPr>
          </a:p>
          <a:p>
            <a:pPr marL="342900" indent="-342900">
              <a:buFont typeface="Arial" panose="020B0604020202020204" pitchFamily="34" charset="0"/>
              <a:buChar char="•"/>
            </a:pPr>
            <a:r>
              <a:rPr lang="en-US" dirty="0">
                <a:solidFill>
                  <a:srgbClr val="26324B"/>
                </a:solidFill>
                <a:latin typeface="arial" panose="020B0604020202020204" pitchFamily="34" charset="0"/>
              </a:rPr>
              <a:t>The Principality’s Department of Mobility, Environment and Emergency Management has given the go-ahead to the project by approving the “strategic environmental assessment” contained in the document, so that it will not be necessary to carry out a full environmental impact assessment, which would require more time (June 2025).</a:t>
            </a:r>
          </a:p>
          <a:p>
            <a:pPr marL="342900" indent="-342900">
              <a:buFont typeface="Arial" panose="020B0604020202020204" pitchFamily="34" charset="0"/>
              <a:buChar char="•"/>
            </a:pPr>
            <a:r>
              <a:rPr lang="en-US" dirty="0">
                <a:solidFill>
                  <a:srgbClr val="26324B"/>
                </a:solidFill>
                <a:latin typeface="arial" panose="020B0604020202020204" pitchFamily="34" charset="0"/>
              </a:rPr>
              <a:t>The Langreo City Council has given HUNOSA the final approval to the urban planning modification that will allow the public company to transform the Pozo Fondón de Sama into a green hydrogen plant (February 2026). </a:t>
            </a:r>
          </a:p>
          <a:p>
            <a:pPr marL="342900" indent="-342900">
              <a:buFont typeface="Arial" panose="020B0604020202020204" pitchFamily="34" charset="0"/>
              <a:buChar char="•"/>
            </a:pPr>
            <a:r>
              <a:rPr lang="en-US" dirty="0">
                <a:solidFill>
                  <a:srgbClr val="26324B"/>
                </a:solidFill>
                <a:latin typeface="arial" panose="020B0604020202020204" pitchFamily="34" charset="0"/>
              </a:rPr>
              <a:t>When the Basic Engineering was almost finished, the Detailed engineering started at the beginning of September 2025. At this stage, the Civil works regarding the earth movements advanced.</a:t>
            </a: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p:txBody>
      </p:sp>
      <p:pic>
        <p:nvPicPr>
          <p:cNvPr id="3" name="Picture 2" descr="Blue text on a black background&#10;&#10;AI-generated content may be incorrect.">
            <a:extLst>
              <a:ext uri="{FF2B5EF4-FFF2-40B4-BE49-F238E27FC236}">
                <a16:creationId xmlns:a16="http://schemas.microsoft.com/office/drawing/2014/main" id="{93787C8B-6DAC-FCE1-9DBB-D4113651166B}"/>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786657BF-7B00-8AAF-C0E7-38C2EC469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Diagrama&#10;&#10;El contenido generado por IA puede ser incorrecto.">
            <a:extLst>
              <a:ext uri="{FF2B5EF4-FFF2-40B4-BE49-F238E27FC236}">
                <a16:creationId xmlns:a16="http://schemas.microsoft.com/office/drawing/2014/main" id="{49A16FC4-D767-CA44-E057-022B58966B06}"/>
              </a:ext>
            </a:extLst>
          </p:cNvPr>
          <p:cNvPicPr>
            <a:picLocks noChangeAspect="1"/>
          </p:cNvPicPr>
          <p:nvPr/>
        </p:nvPicPr>
        <p:blipFill>
          <a:blip r:embed="rId5"/>
          <a:stretch>
            <a:fillRect/>
          </a:stretch>
        </p:blipFill>
        <p:spPr>
          <a:xfrm>
            <a:off x="3914274" y="5644795"/>
            <a:ext cx="6007787" cy="1145181"/>
          </a:xfrm>
          <a:prstGeom prst="rect">
            <a:avLst/>
          </a:prstGeom>
        </p:spPr>
      </p:pic>
      <p:sp>
        <p:nvSpPr>
          <p:cNvPr id="6" name="Rectángulo 5">
            <a:extLst>
              <a:ext uri="{FF2B5EF4-FFF2-40B4-BE49-F238E27FC236}">
                <a16:creationId xmlns:a16="http://schemas.microsoft.com/office/drawing/2014/main" id="{8D8E5ED9-8479-08BB-CD61-EA5F6681CA83}"/>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Picture 12">
            <a:extLst>
              <a:ext uri="{FF2B5EF4-FFF2-40B4-BE49-F238E27FC236}">
                <a16:creationId xmlns:a16="http://schemas.microsoft.com/office/drawing/2014/main" id="{B532B1E7-0F7A-1064-AB2B-4B8B30457296}"/>
              </a:ext>
            </a:extLst>
          </p:cNvPr>
          <p:cNvPicPr>
            <a:picLocks noChangeAspect="1"/>
          </p:cNvPicPr>
          <p:nvPr/>
        </p:nvPicPr>
        <p:blipFill>
          <a:blip r:embed="rId6"/>
          <a:stretch>
            <a:fillRect/>
          </a:stretch>
        </p:blipFill>
        <p:spPr>
          <a:xfrm>
            <a:off x="10511624" y="6151649"/>
            <a:ext cx="1468521" cy="464808"/>
          </a:xfrm>
          <a:prstGeom prst="rect">
            <a:avLst/>
          </a:prstGeom>
        </p:spPr>
      </p:pic>
    </p:spTree>
    <p:extLst>
      <p:ext uri="{BB962C8B-B14F-4D97-AF65-F5344CB8AC3E}">
        <p14:creationId xmlns:p14="http://schemas.microsoft.com/office/powerpoint/2010/main" val="151414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B9B86AAE-5433-1551-6E0E-D54DB3DA489F}"/>
            </a:ext>
          </a:extLst>
        </p:cNvPr>
        <p:cNvGrpSpPr/>
        <p:nvPr/>
      </p:nvGrpSpPr>
      <p:grpSpPr>
        <a:xfrm>
          <a:off x="0" y="0"/>
          <a:ext cx="0" cy="0"/>
          <a:chOff x="0" y="0"/>
          <a:chExt cx="0" cy="0"/>
        </a:xfrm>
      </p:grpSpPr>
      <p:sp>
        <p:nvSpPr>
          <p:cNvPr id="384" name="Google Shape;384;p45">
            <a:extLst>
              <a:ext uri="{FF2B5EF4-FFF2-40B4-BE49-F238E27FC236}">
                <a16:creationId xmlns:a16="http://schemas.microsoft.com/office/drawing/2014/main" id="{8C447909-F083-6C72-8E99-7B6F994B566E}"/>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Next steps​</a:t>
            </a:r>
            <a:endParaRPr/>
          </a:p>
        </p:txBody>
      </p:sp>
      <p:sp>
        <p:nvSpPr>
          <p:cNvPr id="2" name="Slide Number Placeholder 5">
            <a:extLst>
              <a:ext uri="{FF2B5EF4-FFF2-40B4-BE49-F238E27FC236}">
                <a16:creationId xmlns:a16="http://schemas.microsoft.com/office/drawing/2014/main" id="{05D67A5E-2D06-1EB3-4B60-666E4E020242}"/>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8</a:t>
            </a:fld>
            <a:endParaRPr lang="en-IE"/>
          </a:p>
        </p:txBody>
      </p:sp>
      <p:sp>
        <p:nvSpPr>
          <p:cNvPr id="11" name="Content Placeholder 3">
            <a:extLst>
              <a:ext uri="{FF2B5EF4-FFF2-40B4-BE49-F238E27FC236}">
                <a16:creationId xmlns:a16="http://schemas.microsoft.com/office/drawing/2014/main" id="{6A201DE4-559C-7836-E4F3-5FDBC09F9649}"/>
              </a:ext>
            </a:extLst>
          </p:cNvPr>
          <p:cNvSpPr>
            <a:spLocks noGrp="1"/>
          </p:cNvSpPr>
          <p:nvPr>
            <p:ph sz="half" idx="1"/>
          </p:nvPr>
        </p:nvSpPr>
        <p:spPr>
          <a:xfrm>
            <a:off x="838200" y="1314369"/>
            <a:ext cx="10944497" cy="3030952"/>
          </a:xfrm>
        </p:spPr>
        <p:txBody>
          <a:bodyPr vert="horz" lIns="144000" tIns="144000" rIns="144000" bIns="144000" rtlCol="0" anchor="t">
            <a:noAutofit/>
          </a:bodyPr>
          <a:lstStyle/>
          <a:p>
            <a:r>
              <a:rPr lang="en-US" b="1" i="0" dirty="0">
                <a:solidFill>
                  <a:srgbClr val="26324B"/>
                </a:solidFill>
                <a:effectLst/>
                <a:latin typeface="arial"/>
                <a:cs typeface="arial"/>
              </a:rPr>
              <a:t>Knowledge Sharing: </a:t>
            </a:r>
            <a:r>
              <a:rPr lang="en-US" i="0" dirty="0">
                <a:solidFill>
                  <a:srgbClr val="26324B"/>
                </a:solidFill>
                <a:effectLst/>
                <a:latin typeface="arial"/>
                <a:cs typeface="arial"/>
              </a:rPr>
              <a:t>High-level RFCS Event “</a:t>
            </a:r>
            <a:r>
              <a:rPr lang="en-US" i="1" dirty="0">
                <a:solidFill>
                  <a:srgbClr val="26324B"/>
                </a:solidFill>
                <a:effectLst/>
                <a:latin typeface="arial"/>
                <a:cs typeface="arial"/>
              </a:rPr>
              <a:t>European Coal in Transition: rising like a phoenix</a:t>
            </a:r>
            <a:r>
              <a:rPr lang="en-US" i="0" dirty="0">
                <a:solidFill>
                  <a:srgbClr val="26324B"/>
                </a:solidFill>
                <a:effectLst/>
                <a:latin typeface="arial"/>
                <a:cs typeface="arial"/>
              </a:rPr>
              <a:t>” </a:t>
            </a:r>
            <a:r>
              <a:rPr lang="en-US" i="0" dirty="0" err="1">
                <a:solidFill>
                  <a:srgbClr val="26324B"/>
                </a:solidFill>
                <a:effectLst/>
                <a:latin typeface="arial"/>
                <a:cs typeface="arial"/>
              </a:rPr>
              <a:t>organised</a:t>
            </a:r>
            <a:r>
              <a:rPr lang="en-US" i="0" dirty="0">
                <a:solidFill>
                  <a:srgbClr val="26324B"/>
                </a:solidFill>
                <a:effectLst/>
                <a:latin typeface="arial"/>
                <a:cs typeface="arial"/>
              </a:rPr>
              <a:t> by MINE-TO-H2, EURACOAL and the European Commission’s Research Executive Agency (REA) (Pozo </a:t>
            </a:r>
            <a:r>
              <a:rPr lang="en-US" i="0" dirty="0" err="1">
                <a:solidFill>
                  <a:srgbClr val="26324B"/>
                </a:solidFill>
                <a:effectLst/>
                <a:latin typeface="arial"/>
                <a:cs typeface="arial"/>
              </a:rPr>
              <a:t>Sotón</a:t>
            </a:r>
            <a:r>
              <a:rPr lang="en-US" i="0" dirty="0">
                <a:solidFill>
                  <a:srgbClr val="26324B"/>
                </a:solidFill>
                <a:effectLst/>
                <a:latin typeface="arial"/>
                <a:cs typeface="arial"/>
              </a:rPr>
              <a:t>, Oviedo, Spain, 8 May 2024).</a:t>
            </a:r>
          </a:p>
        </p:txBody>
      </p:sp>
      <p:pic>
        <p:nvPicPr>
          <p:cNvPr id="3" name="Picture 2" descr="Blue text on a black background&#10;&#10;AI-generated content may be incorrect.">
            <a:extLst>
              <a:ext uri="{FF2B5EF4-FFF2-40B4-BE49-F238E27FC236}">
                <a16:creationId xmlns:a16="http://schemas.microsoft.com/office/drawing/2014/main" id="{93CECAC8-83F2-8B9F-602F-A89E62C6FA0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26A8C4A6-355B-A339-259D-821B8EDA3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61382F9-3405-6ED0-6DFE-16F70E659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568860"/>
            <a:ext cx="7315200"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2F38645-C8BC-3A67-1863-C475FBFC01D6}"/>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Picture 12">
            <a:extLst>
              <a:ext uri="{FF2B5EF4-FFF2-40B4-BE49-F238E27FC236}">
                <a16:creationId xmlns:a16="http://schemas.microsoft.com/office/drawing/2014/main" id="{241AB14F-DC54-7519-CBB3-C7DE6D418F16}"/>
              </a:ext>
            </a:extLst>
          </p:cNvPr>
          <p:cNvPicPr>
            <a:picLocks noChangeAspect="1"/>
          </p:cNvPicPr>
          <p:nvPr/>
        </p:nvPicPr>
        <p:blipFill>
          <a:blip r:embed="rId6"/>
          <a:stretch>
            <a:fillRect/>
          </a:stretch>
        </p:blipFill>
        <p:spPr>
          <a:xfrm>
            <a:off x="10511624" y="6151649"/>
            <a:ext cx="1468521" cy="464808"/>
          </a:xfrm>
          <a:prstGeom prst="rect">
            <a:avLst/>
          </a:prstGeom>
        </p:spPr>
      </p:pic>
    </p:spTree>
    <p:extLst>
      <p:ext uri="{BB962C8B-B14F-4D97-AF65-F5344CB8AC3E}">
        <p14:creationId xmlns:p14="http://schemas.microsoft.com/office/powerpoint/2010/main" val="75490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4" name="Picture 26" descr="Diagram&#10;&#10;Description automatically generated">
            <a:extLst>
              <a:ext uri="{FF2B5EF4-FFF2-40B4-BE49-F238E27FC236}">
                <a16:creationId xmlns:a16="http://schemas.microsoft.com/office/drawing/2014/main" id="{24C0F640-E69C-CC2D-5EC6-1D137C0C54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8465" y="1989221"/>
            <a:ext cx="4793535" cy="3176337"/>
          </a:xfrm>
          <a:prstGeom prst="rect">
            <a:avLst/>
          </a:prstGeom>
          <a:noFill/>
          <a:ln>
            <a:noFill/>
          </a:ln>
        </p:spPr>
      </p:pic>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Towards industrial application​s</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9</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680122" y="2059463"/>
            <a:ext cx="6765758" cy="3913286"/>
          </a:xfrm>
        </p:spPr>
        <p:txBody>
          <a:bodyPr/>
          <a:lstStyle/>
          <a:p>
            <a:pPr marL="228600" indent="-228600">
              <a:lnSpc>
                <a:spcPct val="100000"/>
              </a:lnSpc>
              <a:spcBef>
                <a:spcPct val="0"/>
              </a:spcBef>
              <a:spcAft>
                <a:spcPts val="1800"/>
              </a:spcAft>
              <a:buClrTx/>
              <a:buFont typeface="Arial" panose="020B0604020202020204" pitchFamily="34" charset="0"/>
              <a:buChar char="•"/>
            </a:pPr>
            <a:r>
              <a:rPr lang="en-US" b="1" dirty="0">
                <a:sym typeface="Arial"/>
              </a:rPr>
              <a:t>Potential applications beyond project targets</a:t>
            </a:r>
            <a:r>
              <a:rPr lang="en-US" dirty="0">
                <a:sym typeface="Arial"/>
              </a:rPr>
              <a:t>: Exploring further pilots trying to  involve other possible stakeholders, e.g., Onshore power supply (OPS).</a:t>
            </a:r>
          </a:p>
          <a:p>
            <a:pPr marL="228600" indent="-228600">
              <a:lnSpc>
                <a:spcPct val="100000"/>
              </a:lnSpc>
              <a:spcBef>
                <a:spcPct val="0"/>
              </a:spcBef>
              <a:spcAft>
                <a:spcPts val="1800"/>
              </a:spcAft>
              <a:buClrTx/>
              <a:buFont typeface="Arial" panose="020B0604020202020204" pitchFamily="34" charset="0"/>
              <a:buChar char="•"/>
            </a:pPr>
            <a:r>
              <a:rPr lang="en-US" b="1" dirty="0">
                <a:sym typeface="Arial"/>
              </a:rPr>
              <a:t>Pathway to scalability and reproducibility</a:t>
            </a:r>
            <a:r>
              <a:rPr lang="en-US" dirty="0">
                <a:sym typeface="Arial"/>
              </a:rPr>
              <a:t>: Contacting potential off-takers: regional and national bus fleets, urban bus fleets, waste management fleets, retail and logistic fleets, industrial plants and others.</a:t>
            </a:r>
          </a:p>
        </p:txBody>
      </p:sp>
      <p:pic>
        <p:nvPicPr>
          <p:cNvPr id="3" name="Picture 2" descr="Blue text on a black background&#10;&#10;AI-generated content may be incorrect.">
            <a:extLst>
              <a:ext uri="{FF2B5EF4-FFF2-40B4-BE49-F238E27FC236}">
                <a16:creationId xmlns:a16="http://schemas.microsoft.com/office/drawing/2014/main" id="{10D3E76A-2FA1-A9F3-C9F0-D8DE215D47D2}"/>
              </a:ext>
            </a:extLst>
          </p:cNvPr>
          <p:cNvPicPr>
            <a:picLocks noChangeAspect="1"/>
          </p:cNvPicPr>
          <p:nvPr/>
        </p:nvPicPr>
        <p:blipFill>
          <a:blip r:embed="rId4"/>
          <a:stretch>
            <a:fillRect/>
          </a:stretch>
        </p:blipFill>
        <p:spPr>
          <a:xfrm>
            <a:off x="9480941" y="164094"/>
            <a:ext cx="2711059" cy="604871"/>
          </a:xfrm>
          <a:prstGeom prst="rect">
            <a:avLst/>
          </a:prstGeom>
        </p:spPr>
      </p:pic>
      <p:pic>
        <p:nvPicPr>
          <p:cNvPr id="5" name="Picture 2">
            <a:extLst>
              <a:ext uri="{FF2B5EF4-FFF2-40B4-BE49-F238E27FC236}">
                <a16:creationId xmlns:a16="http://schemas.microsoft.com/office/drawing/2014/main" id="{D76AF10B-27A0-B1CD-1394-D81153525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0518742-9C5A-D28E-4616-29D6BFCB76C5}"/>
              </a:ext>
            </a:extLst>
          </p:cNvPr>
          <p:cNvSpPr/>
          <p:nvPr/>
        </p:nvSpPr>
        <p:spPr>
          <a:xfrm>
            <a:off x="10511625" y="5917915"/>
            <a:ext cx="1529398" cy="729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Picture 12">
            <a:extLst>
              <a:ext uri="{FF2B5EF4-FFF2-40B4-BE49-F238E27FC236}">
                <a16:creationId xmlns:a16="http://schemas.microsoft.com/office/drawing/2014/main" id="{3481235E-458E-132B-183C-8E69D82D6BF0}"/>
              </a:ext>
            </a:extLst>
          </p:cNvPr>
          <p:cNvPicPr>
            <a:picLocks noChangeAspect="1"/>
          </p:cNvPicPr>
          <p:nvPr/>
        </p:nvPicPr>
        <p:blipFill>
          <a:blip r:embed="rId6"/>
          <a:stretch>
            <a:fillRect/>
          </a:stretch>
        </p:blipFill>
        <p:spPr>
          <a:xfrm>
            <a:off x="10511624" y="6151649"/>
            <a:ext cx="1468521" cy="464808"/>
          </a:xfrm>
          <a:prstGeom prst="rect">
            <a:avLst/>
          </a:prstGeom>
        </p:spPr>
      </p:pic>
    </p:spTree>
    <p:extLst>
      <p:ext uri="{BB962C8B-B14F-4D97-AF65-F5344CB8AC3E}">
        <p14:creationId xmlns:p14="http://schemas.microsoft.com/office/powerpoint/2010/main" val="4279164245"/>
      </p:ext>
    </p:extLst>
  </p:cSld>
  <p:clrMapOvr>
    <a:masterClrMapping/>
  </p:clrMapOvr>
</p:sld>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ur palette new PPT" id="{E6BB5664-7BDD-4A65-BCFB-018F3705D2C3}" vid="{6B9E8826-94D2-4F42-A051-4126D816BAA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8" ma:contentTypeDescription="Create a new document." ma:contentTypeScope="" ma:versionID="f3eeeed00fdbe7faeca47dfbc280ee74">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bc5b9bc6a5b160767a9677acb34cd0c8"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76d1c30-5fd9-49f6-a01b-8da9e792a155}"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9A41FD-CC91-498C-9D01-6B9D454E8335}">
  <ds:schemaRefs>
    <ds:schemaRef ds:uri="http://schemas.microsoft.com/sharepoint/v3/contenttype/forms"/>
  </ds:schemaRefs>
</ds:datastoreItem>
</file>

<file path=customXml/itemProps2.xml><?xml version="1.0" encoding="utf-8"?>
<ds:datastoreItem xmlns:ds="http://schemas.openxmlformats.org/officeDocument/2006/customXml" ds:itemID="{FA8EAA26-4B2F-45D0-BABF-5C1C6F51FA3F}">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619763-DE16-4777-8BE4-6743441F71FA}">
  <ds:schemaRefs>
    <ds:schemaRef ds:uri="http://schemas.microsoft.com/office/2006/metadata/properties"/>
    <ds:schemaRef ds:uri="fb6c068c-bc2d-4620-b517-6a4d82a7e161"/>
    <ds:schemaRef ds:uri="http://www.w3.org/XML/1998/namespace"/>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604b4288-15a6-4b36-801c-a9875e40b072"/>
  </ds:schemaRefs>
</ds:datastoreItem>
</file>

<file path=docMetadata/LabelInfo.xml><?xml version="1.0" encoding="utf-8"?>
<clbl:labelList xmlns:clbl="http://schemas.microsoft.com/office/2020/mipLabelMetadata">
  <clbl:label id="{05ea74a3-92c5-4c31-978a-925c3c799cd0}" enabled="0" method="" siteId="{05ea74a3-92c5-4c31-978a-925c3c799cd0}" removed="1"/>
</clbl:labelList>
</file>

<file path=docProps/app.xml><?xml version="1.0" encoding="utf-8"?>
<Properties xmlns="http://schemas.openxmlformats.org/officeDocument/2006/extended-properties" xmlns:vt="http://schemas.openxmlformats.org/officeDocument/2006/docPropsVTypes">
  <TotalTime>567</TotalTime>
  <Words>1328</Words>
  <Application>Microsoft Office PowerPoint</Application>
  <PresentationFormat>Panorámica</PresentationFormat>
  <Paragraphs>81</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vt:lpstr>
      <vt:lpstr>Calibri</vt:lpstr>
      <vt:lpstr>Canva Sans</vt:lpstr>
      <vt:lpstr>Klein Bold</vt:lpstr>
      <vt:lpstr>Segoe UI</vt:lpstr>
      <vt:lpstr>colour palette new PPT</vt:lpstr>
      <vt:lpstr>MINE-TO-H2 Repurposing a former coal mine: Green hydrogen for the transport sector using the circular economy and coupled with the heating sector</vt:lpstr>
      <vt:lpstr>Problem identification</vt:lpstr>
      <vt:lpstr>Project overview</vt:lpstr>
      <vt:lpstr>Project results</vt:lpstr>
      <vt:lpstr>Project impact​</vt:lpstr>
      <vt:lpstr>Technical and economic parameters</vt:lpstr>
      <vt:lpstr>Work progress​</vt:lpstr>
      <vt:lpstr>Next steps​</vt:lpstr>
      <vt:lpstr>Towards industrial application​s</vt:lpstr>
      <vt:lpstr>Project overview</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JENET Andreas (REA)</dc:creator>
  <cp:lastModifiedBy>Krzemień Alicja</cp:lastModifiedBy>
  <cp:revision>19</cp:revision>
  <cp:lastPrinted>2026-02-13T08:37:30Z</cp:lastPrinted>
  <dcterms:modified xsi:type="dcterms:W3CDTF">2026-03-24T09:09:55Z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cdc456-5864-460f-beda-883d23b78bbb_Enabled">
    <vt:lpwstr>true</vt:lpwstr>
  </property>
  <property fmtid="{D5CDD505-2E9C-101B-9397-08002B2CF9AE}" pid="3" name="MSIP_Label_f4cdc456-5864-460f-beda-883d23b78bbb_SetDate">
    <vt:lpwstr>2025-04-04T19:51:19Z</vt:lpwstr>
  </property>
  <property fmtid="{D5CDD505-2E9C-101B-9397-08002B2CF9AE}" pid="4" name="MSIP_Label_f4cdc456-5864-460f-beda-883d23b78bbb_Method">
    <vt:lpwstr>Privileged</vt:lpwstr>
  </property>
  <property fmtid="{D5CDD505-2E9C-101B-9397-08002B2CF9AE}" pid="5" name="MSIP_Label_f4cdc456-5864-460f-beda-883d23b78bbb_Name">
    <vt:lpwstr>Publicly Available</vt:lpwstr>
  </property>
  <property fmtid="{D5CDD505-2E9C-101B-9397-08002B2CF9AE}" pid="6" name="MSIP_Label_f4cdc456-5864-460f-beda-883d23b78bbb_SiteId">
    <vt:lpwstr>b24c8b06-522c-46fe-9080-70926f8dddb1</vt:lpwstr>
  </property>
  <property fmtid="{D5CDD505-2E9C-101B-9397-08002B2CF9AE}" pid="7" name="MSIP_Label_f4cdc456-5864-460f-beda-883d23b78bbb_ActionId">
    <vt:lpwstr>4a734377-6068-411e-863f-7da6e44f0665</vt:lpwstr>
  </property>
  <property fmtid="{D5CDD505-2E9C-101B-9397-08002B2CF9AE}" pid="8" name="MSIP_Label_f4cdc456-5864-460f-beda-883d23b78bbb_ContentBits">
    <vt:lpwstr>0</vt:lpwstr>
  </property>
  <property fmtid="{D5CDD505-2E9C-101B-9397-08002B2CF9AE}" pid="9" name="ContentTypeId">
    <vt:lpwstr>0x010100D920D94BF79903409A44EFD8C6ED4DE5</vt:lpwstr>
  </property>
  <property fmtid="{D5CDD505-2E9C-101B-9397-08002B2CF9AE}" pid="10" name="MediaServiceImageTags">
    <vt:lpwstr/>
  </property>
</Properties>
</file>