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06" r:id="rId5"/>
    <p:sldId id="307" r:id="rId6"/>
    <p:sldId id="308" r:id="rId7"/>
    <p:sldId id="309" r:id="rId8"/>
    <p:sldId id="258" r:id="rId9"/>
    <p:sldId id="266" r:id="rId10"/>
    <p:sldId id="273" r:id="rId11"/>
    <p:sldId id="267" r:id="rId12"/>
    <p:sldId id="269" r:id="rId13"/>
    <p:sldId id="268" r:id="rId14"/>
    <p:sldId id="274" r:id="rId15"/>
    <p:sldId id="270" r:id="rId16"/>
    <p:sldId id="292" r:id="rId17"/>
    <p:sldId id="295" r:id="rId18"/>
    <p:sldId id="304" r:id="rId19"/>
    <p:sldId id="297" r:id="rId20"/>
    <p:sldId id="300" r:id="rId21"/>
    <p:sldId id="301" r:id="rId22"/>
    <p:sldId id="296" r:id="rId23"/>
    <p:sldId id="298" r:id="rId24"/>
    <p:sldId id="299" r:id="rId25"/>
    <p:sldId id="302" r:id="rId26"/>
    <p:sldId id="303" r:id="rId27"/>
    <p:sldId id="310"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B1"/>
    <a:srgbClr val="024B9C"/>
    <a:srgbClr val="024EA2"/>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6F38F-5532-463E-AE36-91A99E19C31C}" v="2" dt="2024-11-30T19:24:30.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5116" autoAdjust="0"/>
  </p:normalViewPr>
  <p:slideViewPr>
    <p:cSldViewPr snapToGrid="0">
      <p:cViewPr varScale="1">
        <p:scale>
          <a:sx n="114" d="100"/>
          <a:sy n="114" d="100"/>
        </p:scale>
        <p:origin x="138" y="138"/>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ES" dirty="0"/>
              <a:t>YEARLY ELECTRICITY CONSUMPTION (MWh)</a:t>
            </a:r>
          </a:p>
        </c:rich>
      </c:tx>
      <c:layout>
        <c:manualLayout>
          <c:xMode val="edge"/>
          <c:yMode val="edge"/>
          <c:x val="0.18403582823739956"/>
          <c:y val="2.9250327039669313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S"/>
        </a:p>
      </c:txPr>
    </c:title>
    <c:autoTitleDeleted val="0"/>
    <c:plotArea>
      <c:layout>
        <c:manualLayout>
          <c:layoutTarget val="inner"/>
          <c:xMode val="edge"/>
          <c:yMode val="edge"/>
          <c:x val="9.1914260717410323E-2"/>
          <c:y val="0.24950867171034652"/>
          <c:w val="0.55253018372703411"/>
          <c:h val="0.54475792276438395"/>
        </c:manualLayout>
      </c:layout>
      <c:barChart>
        <c:barDir val="col"/>
        <c:grouping val="clustered"/>
        <c:varyColors val="0"/>
        <c:ser>
          <c:idx val="0"/>
          <c:order val="0"/>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('Cálculo Ahorros'!$B$50,'Cálculo Ahorros'!$B$53)</c:f>
              <c:strCache>
                <c:ptCount val="2"/>
                <c:pt idx="0">
                  <c:v>Yearly Electricity Consumption Estimate</c:v>
                </c:pt>
                <c:pt idx="1">
                  <c:v>Future electricity consumption with electrolyzer heat recovery</c:v>
                </c:pt>
              </c:strCache>
            </c:strRef>
          </c:cat>
          <c:val>
            <c:numRef>
              <c:f>('Cálculo Ahorros'!$E$50,'Cálculo Ahorros'!$E$53)</c:f>
              <c:numCache>
                <c:formatCode>0</c:formatCode>
                <c:ptCount val="2"/>
                <c:pt idx="0">
                  <c:v>873.71786027225585</c:v>
                </c:pt>
                <c:pt idx="1">
                  <c:v>637.11004963867765</c:v>
                </c:pt>
              </c:numCache>
            </c:numRef>
          </c:val>
          <c:extLst>
            <c:ext xmlns:c16="http://schemas.microsoft.com/office/drawing/2014/chart" uri="{C3380CC4-5D6E-409C-BE32-E72D297353CC}">
              <c16:uniqueId val="{00000000-3DB1-9D44-88EF-81113D390154}"/>
            </c:ext>
          </c:extLst>
        </c:ser>
        <c:dLbls>
          <c:dLblPos val="inEnd"/>
          <c:showLegendKey val="0"/>
          <c:showVal val="1"/>
          <c:showCatName val="0"/>
          <c:showSerName val="0"/>
          <c:showPercent val="0"/>
          <c:showBubbleSize val="0"/>
        </c:dLbls>
        <c:gapWidth val="41"/>
        <c:axId val="384255456"/>
        <c:axId val="384258984"/>
      </c:barChart>
      <c:catAx>
        <c:axId val="384255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S"/>
          </a:p>
        </c:txPr>
        <c:crossAx val="384258984"/>
        <c:crosses val="autoZero"/>
        <c:auto val="1"/>
        <c:lblAlgn val="ctr"/>
        <c:lblOffset val="100"/>
        <c:noMultiLvlLbl val="0"/>
      </c:catAx>
      <c:valAx>
        <c:axId val="384258984"/>
        <c:scaling>
          <c:orientation val="minMax"/>
        </c:scaling>
        <c:delete val="1"/>
        <c:axPos val="l"/>
        <c:numFmt formatCode="0" sourceLinked="1"/>
        <c:majorTickMark val="none"/>
        <c:minorTickMark val="none"/>
        <c:tickLblPos val="nextTo"/>
        <c:crossAx val="38425545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18/06/2025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‹Nº›</a:t>
            </a:fld>
            <a:endParaRPr lang="en-GB" dirty="0"/>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18/06/2025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‹Nº›</a:t>
            </a:fld>
            <a:endParaRPr lang="en-GB" dirty="0"/>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growth/industry/strategy/innovation_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1308F-1E73-31A8-0D4E-F04517A0DB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C18214-B36C-A50F-DB77-EC40F3B219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CFC7D8-36D6-0A89-6776-010FDC69ED7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251A81F-5D4A-7CB8-2C35-F95D86C0D6A9}"/>
              </a:ext>
            </a:extLst>
          </p:cNvPr>
          <p:cNvSpPr>
            <a:spLocks noGrp="1"/>
          </p:cNvSpPr>
          <p:nvPr>
            <p:ph type="sldNum" sz="quarter" idx="5"/>
          </p:nvPr>
        </p:nvSpPr>
        <p:spPr/>
        <p:txBody>
          <a:bodyPr/>
          <a:lstStyle/>
          <a:p>
            <a:fld id="{59CF2995-AB43-4B7C-B8CD-9DC7C3692A9C}" type="slidenum">
              <a:rPr lang="en-GB" smtClean="0"/>
              <a:t>1</a:t>
            </a:fld>
            <a:endParaRPr lang="en-GB" dirty="0"/>
          </a:p>
        </p:txBody>
      </p:sp>
    </p:spTree>
    <p:extLst>
      <p:ext uri="{BB962C8B-B14F-4D97-AF65-F5344CB8AC3E}">
        <p14:creationId xmlns:p14="http://schemas.microsoft.com/office/powerpoint/2010/main" val="292513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10</a:t>
            </a:fld>
            <a:endParaRPr lang="en-GB" dirty="0"/>
          </a:p>
        </p:txBody>
      </p:sp>
    </p:spTree>
    <p:extLst>
      <p:ext uri="{BB962C8B-B14F-4D97-AF65-F5344CB8AC3E}">
        <p14:creationId xmlns:p14="http://schemas.microsoft.com/office/powerpoint/2010/main" val="158289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A81D-CBD3-D0B0-1E8C-DC4E3FE7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7710F-7C24-B342-1320-74CD80E7B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9280C-A020-149B-4F72-3732274C5B42}"/>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4385AFDE-C75F-0AB1-390A-3C822262AFF7}"/>
              </a:ext>
            </a:extLst>
          </p:cNvPr>
          <p:cNvSpPr>
            <a:spLocks noGrp="1"/>
          </p:cNvSpPr>
          <p:nvPr>
            <p:ph type="sldNum" sz="quarter" idx="10"/>
          </p:nvPr>
        </p:nvSpPr>
        <p:spPr/>
        <p:txBody>
          <a:bodyPr/>
          <a:lstStyle/>
          <a:p>
            <a:fld id="{59CF2995-AB43-4B7C-B8CD-9DC7C3692A9C}" type="slidenum">
              <a:rPr lang="en-GB" smtClean="0"/>
              <a:t>11</a:t>
            </a:fld>
            <a:endParaRPr lang="en-GB" dirty="0"/>
          </a:p>
        </p:txBody>
      </p:sp>
    </p:spTree>
    <p:extLst>
      <p:ext uri="{BB962C8B-B14F-4D97-AF65-F5344CB8AC3E}">
        <p14:creationId xmlns:p14="http://schemas.microsoft.com/office/powerpoint/2010/main" val="334694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dirty="0"/>
          </a:p>
        </p:txBody>
      </p:sp>
    </p:spTree>
    <p:extLst>
      <p:ext uri="{BB962C8B-B14F-4D97-AF65-F5344CB8AC3E}">
        <p14:creationId xmlns:p14="http://schemas.microsoft.com/office/powerpoint/2010/main" val="22064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13</a:t>
            </a:fld>
            <a:endParaRPr lang="en-GB" dirty="0"/>
          </a:p>
        </p:txBody>
      </p:sp>
    </p:spTree>
    <p:extLst>
      <p:ext uri="{BB962C8B-B14F-4D97-AF65-F5344CB8AC3E}">
        <p14:creationId xmlns:p14="http://schemas.microsoft.com/office/powerpoint/2010/main" val="253010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14</a:t>
            </a:fld>
            <a:endParaRPr lang="en-GB" dirty="0"/>
          </a:p>
        </p:txBody>
      </p:sp>
    </p:spTree>
    <p:extLst>
      <p:ext uri="{BB962C8B-B14F-4D97-AF65-F5344CB8AC3E}">
        <p14:creationId xmlns:p14="http://schemas.microsoft.com/office/powerpoint/2010/main" val="418847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15</a:t>
            </a:fld>
            <a:endParaRPr lang="en-GB" dirty="0"/>
          </a:p>
        </p:txBody>
      </p:sp>
    </p:spTree>
    <p:extLst>
      <p:ext uri="{BB962C8B-B14F-4D97-AF65-F5344CB8AC3E}">
        <p14:creationId xmlns:p14="http://schemas.microsoft.com/office/powerpoint/2010/main" val="108029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16</a:t>
            </a:fld>
            <a:endParaRPr lang="en-GB" dirty="0"/>
          </a:p>
        </p:txBody>
      </p:sp>
    </p:spTree>
    <p:extLst>
      <p:ext uri="{BB962C8B-B14F-4D97-AF65-F5344CB8AC3E}">
        <p14:creationId xmlns:p14="http://schemas.microsoft.com/office/powerpoint/2010/main" val="419360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17</a:t>
            </a:fld>
            <a:endParaRPr lang="en-GB" dirty="0"/>
          </a:p>
        </p:txBody>
      </p:sp>
    </p:spTree>
    <p:extLst>
      <p:ext uri="{BB962C8B-B14F-4D97-AF65-F5344CB8AC3E}">
        <p14:creationId xmlns:p14="http://schemas.microsoft.com/office/powerpoint/2010/main" val="401440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18</a:t>
            </a:fld>
            <a:endParaRPr lang="en-GB" dirty="0"/>
          </a:p>
        </p:txBody>
      </p:sp>
    </p:spTree>
    <p:extLst>
      <p:ext uri="{BB962C8B-B14F-4D97-AF65-F5344CB8AC3E}">
        <p14:creationId xmlns:p14="http://schemas.microsoft.com/office/powerpoint/2010/main" val="32307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19</a:t>
            </a:fld>
            <a:endParaRPr lang="en-GB" dirty="0"/>
          </a:p>
        </p:txBody>
      </p:sp>
    </p:spTree>
    <p:extLst>
      <p:ext uri="{BB962C8B-B14F-4D97-AF65-F5344CB8AC3E}">
        <p14:creationId xmlns:p14="http://schemas.microsoft.com/office/powerpoint/2010/main" val="17825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336A-E45F-F2A3-DD46-335AFE43AC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CBEBCDE-0D9C-B440-5EDB-D8B2E4B532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BDB85A-0E5B-265F-D5DE-22CBCFD6155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300C149-311F-8E64-7990-5A886318C85F}"/>
              </a:ext>
            </a:extLst>
          </p:cNvPr>
          <p:cNvSpPr>
            <a:spLocks noGrp="1"/>
          </p:cNvSpPr>
          <p:nvPr>
            <p:ph type="sldNum" sz="quarter" idx="5"/>
          </p:nvPr>
        </p:nvSpPr>
        <p:spPr/>
        <p:txBody>
          <a:bodyPr/>
          <a:lstStyle/>
          <a:p>
            <a:fld id="{59CF2995-AB43-4B7C-B8CD-9DC7C3692A9C}" type="slidenum">
              <a:rPr lang="en-GB" smtClean="0"/>
              <a:t>2</a:t>
            </a:fld>
            <a:endParaRPr lang="en-GB" dirty="0"/>
          </a:p>
        </p:txBody>
      </p:sp>
    </p:spTree>
    <p:extLst>
      <p:ext uri="{BB962C8B-B14F-4D97-AF65-F5344CB8AC3E}">
        <p14:creationId xmlns:p14="http://schemas.microsoft.com/office/powerpoint/2010/main" val="95039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20</a:t>
            </a:fld>
            <a:endParaRPr lang="en-GB" dirty="0"/>
          </a:p>
        </p:txBody>
      </p:sp>
    </p:spTree>
    <p:extLst>
      <p:ext uri="{BB962C8B-B14F-4D97-AF65-F5344CB8AC3E}">
        <p14:creationId xmlns:p14="http://schemas.microsoft.com/office/powerpoint/2010/main" val="2478156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21</a:t>
            </a:fld>
            <a:endParaRPr lang="en-GB" dirty="0"/>
          </a:p>
        </p:txBody>
      </p:sp>
    </p:spTree>
    <p:extLst>
      <p:ext uri="{BB962C8B-B14F-4D97-AF65-F5344CB8AC3E}">
        <p14:creationId xmlns:p14="http://schemas.microsoft.com/office/powerpoint/2010/main" val="116367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22</a:t>
            </a:fld>
            <a:endParaRPr lang="en-GB" dirty="0"/>
          </a:p>
        </p:txBody>
      </p:sp>
    </p:spTree>
    <p:extLst>
      <p:ext uri="{BB962C8B-B14F-4D97-AF65-F5344CB8AC3E}">
        <p14:creationId xmlns:p14="http://schemas.microsoft.com/office/powerpoint/2010/main" val="312238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23</a:t>
            </a:fld>
            <a:endParaRPr lang="en-GB" dirty="0"/>
          </a:p>
        </p:txBody>
      </p:sp>
    </p:spTree>
    <p:extLst>
      <p:ext uri="{BB962C8B-B14F-4D97-AF65-F5344CB8AC3E}">
        <p14:creationId xmlns:p14="http://schemas.microsoft.com/office/powerpoint/2010/main" val="118862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3FD2-0C56-2A3D-3D04-636988BE62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3275D9-60B4-B5A4-9B06-81358A7B2D6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7902D0-4737-2219-31C4-B135DEAA5F3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6378349-87EF-D2C5-CDB0-1D4CD7C08E8A}"/>
              </a:ext>
            </a:extLst>
          </p:cNvPr>
          <p:cNvSpPr>
            <a:spLocks noGrp="1"/>
          </p:cNvSpPr>
          <p:nvPr>
            <p:ph type="sldNum" sz="quarter" idx="5"/>
          </p:nvPr>
        </p:nvSpPr>
        <p:spPr/>
        <p:txBody>
          <a:bodyPr/>
          <a:lstStyle/>
          <a:p>
            <a:fld id="{59CF2995-AB43-4B7C-B8CD-9DC7C3692A9C}" type="slidenum">
              <a:rPr lang="en-GB" smtClean="0"/>
              <a:t>24</a:t>
            </a:fld>
            <a:endParaRPr lang="en-GB" dirty="0"/>
          </a:p>
        </p:txBody>
      </p:sp>
    </p:spTree>
    <p:extLst>
      <p:ext uri="{BB962C8B-B14F-4D97-AF65-F5344CB8AC3E}">
        <p14:creationId xmlns:p14="http://schemas.microsoft.com/office/powerpoint/2010/main" val="3074132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25</a:t>
            </a:fld>
            <a:endParaRPr lang="en-GB" dirty="0"/>
          </a:p>
        </p:txBody>
      </p:sp>
    </p:spTree>
    <p:extLst>
      <p:ext uri="{BB962C8B-B14F-4D97-AF65-F5344CB8AC3E}">
        <p14:creationId xmlns:p14="http://schemas.microsoft.com/office/powerpoint/2010/main" val="267819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E9CE-6678-23B2-0FAB-6FE8F6780D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5E988A-A44E-A1CA-EC47-D04842DC58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A6B4DC5-2271-F704-37A2-2066B180054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4134838-DC82-64B8-7000-12B6727F81A5}"/>
              </a:ext>
            </a:extLst>
          </p:cNvPr>
          <p:cNvSpPr>
            <a:spLocks noGrp="1"/>
          </p:cNvSpPr>
          <p:nvPr>
            <p:ph type="sldNum" sz="quarter" idx="5"/>
          </p:nvPr>
        </p:nvSpPr>
        <p:spPr/>
        <p:txBody>
          <a:bodyPr/>
          <a:lstStyle/>
          <a:p>
            <a:fld id="{59CF2995-AB43-4B7C-B8CD-9DC7C3692A9C}" type="slidenum">
              <a:rPr lang="en-GB" smtClean="0"/>
              <a:t>3</a:t>
            </a:fld>
            <a:endParaRPr lang="en-GB" dirty="0"/>
          </a:p>
        </p:txBody>
      </p:sp>
    </p:spTree>
    <p:extLst>
      <p:ext uri="{BB962C8B-B14F-4D97-AF65-F5344CB8AC3E}">
        <p14:creationId xmlns:p14="http://schemas.microsoft.com/office/powerpoint/2010/main" val="385267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FCF2-B5BD-C87E-3A7F-5A85E33D78A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A064DF-0DCD-F91C-1E52-1E28B4FF07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0AA8C7-5E7C-22FC-4F03-9D43C57FD38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9A77A19-BA32-2BC9-F6B6-090D32DB235E}"/>
              </a:ext>
            </a:extLst>
          </p:cNvPr>
          <p:cNvSpPr>
            <a:spLocks noGrp="1"/>
          </p:cNvSpPr>
          <p:nvPr>
            <p:ph type="sldNum" sz="quarter" idx="5"/>
          </p:nvPr>
        </p:nvSpPr>
        <p:spPr/>
        <p:txBody>
          <a:bodyPr/>
          <a:lstStyle/>
          <a:p>
            <a:fld id="{59CF2995-AB43-4B7C-B8CD-9DC7C3692A9C}" type="slidenum">
              <a:rPr lang="en-GB" smtClean="0"/>
              <a:t>4</a:t>
            </a:fld>
            <a:endParaRPr lang="en-GB" dirty="0"/>
          </a:p>
        </p:txBody>
      </p:sp>
    </p:spTree>
    <p:extLst>
      <p:ext uri="{BB962C8B-B14F-4D97-AF65-F5344CB8AC3E}">
        <p14:creationId xmlns:p14="http://schemas.microsoft.com/office/powerpoint/2010/main" val="87842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9CF2995-AB43-4B7C-B8CD-9DC7C3692A9C}" type="slidenum">
              <a:rPr lang="en-GB" smtClean="0"/>
              <a:t>5</a:t>
            </a:fld>
            <a:endParaRPr lang="en-GB" dirty="0"/>
          </a:p>
        </p:txBody>
      </p:sp>
    </p:spTree>
    <p:extLst>
      <p:ext uri="{BB962C8B-B14F-4D97-AF65-F5344CB8AC3E}">
        <p14:creationId xmlns:p14="http://schemas.microsoft.com/office/powerpoint/2010/main" val="29487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9CF2995-AB43-4B7C-B8CD-9DC7C3692A9C}" type="slidenum">
              <a:rPr lang="en-GB" smtClean="0"/>
              <a:t>6</a:t>
            </a:fld>
            <a:endParaRPr lang="en-GB" dirty="0"/>
          </a:p>
        </p:txBody>
      </p:sp>
    </p:spTree>
    <p:extLst>
      <p:ext uri="{BB962C8B-B14F-4D97-AF65-F5344CB8AC3E}">
        <p14:creationId xmlns:p14="http://schemas.microsoft.com/office/powerpoint/2010/main" val="3001925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8FDB9-1091-2A7D-D9D8-DE35D2ADCA5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444A6A-CF6A-68A7-C5F6-3BA0D79435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5269A8-8FE8-77CE-3BA9-288EB6E852D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94AB820-FFF9-B1B3-FB55-778927413FFC}"/>
              </a:ext>
            </a:extLst>
          </p:cNvPr>
          <p:cNvSpPr>
            <a:spLocks noGrp="1"/>
          </p:cNvSpPr>
          <p:nvPr>
            <p:ph type="sldNum" sz="quarter" idx="5"/>
          </p:nvPr>
        </p:nvSpPr>
        <p:spPr/>
        <p:txBody>
          <a:bodyPr/>
          <a:lstStyle/>
          <a:p>
            <a:fld id="{59CF2995-AB43-4B7C-B8CD-9DC7C3692A9C}" type="slidenum">
              <a:rPr lang="en-GB" smtClean="0"/>
              <a:t>7</a:t>
            </a:fld>
            <a:endParaRPr lang="en-GB" dirty="0"/>
          </a:p>
        </p:txBody>
      </p:sp>
    </p:spTree>
    <p:extLst>
      <p:ext uri="{BB962C8B-B14F-4D97-AF65-F5344CB8AC3E}">
        <p14:creationId xmlns:p14="http://schemas.microsoft.com/office/powerpoint/2010/main" val="124123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data, publications, software, product, service, process, prototype, patent, standard, code of conduct, educational/training material, skills, collaboration platforms, reports, policy recommendations, research roadmaps, research topics, …</a:t>
            </a:r>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dirty="0"/>
          </a:p>
        </p:txBody>
      </p:sp>
    </p:spTree>
    <p:extLst>
      <p:ext uri="{BB962C8B-B14F-4D97-AF65-F5344CB8AC3E}">
        <p14:creationId xmlns:p14="http://schemas.microsoft.com/office/powerpoint/2010/main" val="51867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Scientific breakthrough;</a:t>
            </a:r>
            <a:r>
              <a:rPr lang="en-GB" baseline="0" noProof="0" dirty="0"/>
              <a:t> approval of a (new) standard creating/ enabling new economic activities, i.e. becoming “the” standard in a given sector; result/ solution becoming a social, workplace, business innovation (</a:t>
            </a:r>
            <a:r>
              <a:rPr lang="en-GB" noProof="0" dirty="0">
                <a:hlinkClick r:id="rId3"/>
              </a:rPr>
              <a:t>Innovation (europa.eu)</a:t>
            </a:r>
            <a:r>
              <a:rPr lang="en-GB" noProof="0" dirty="0"/>
              <a:t>); EU, national or</a:t>
            </a:r>
            <a:r>
              <a:rPr lang="en-GB" baseline="0" noProof="0" dirty="0"/>
              <a:t> regional institutions or NGOs supporting/ promoting the </a:t>
            </a:r>
            <a:r>
              <a:rPr lang="en-GB" noProof="0" dirty="0"/>
              <a:t>result/ solution;</a:t>
            </a:r>
            <a:r>
              <a:rPr lang="en-GB" baseline="0" noProof="0" dirty="0"/>
              <a:t> application of result/ solution in other economic/ technical/ societal environments (“out of the box” thinking); large number of users; gathering private investments/ financing for the further development including market deployment; etc.</a:t>
            </a:r>
            <a:endParaRPr lang="en-GB" noProof="0" dirty="0"/>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dirty="0"/>
          </a:p>
        </p:txBody>
      </p:sp>
    </p:spTree>
    <p:extLst>
      <p:ext uri="{BB962C8B-B14F-4D97-AF65-F5344CB8AC3E}">
        <p14:creationId xmlns:p14="http://schemas.microsoft.com/office/powerpoint/2010/main" val="2846927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‹Nº›</a:t>
            </a:fld>
            <a:endParaRPr lang="en-GB" dirty="0"/>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‹Nº›</a:t>
            </a:fld>
            <a:endParaRPr lang="en-GB" dirty="0"/>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‹Nº›</a:t>
            </a:fld>
            <a:endParaRPr lang="en-GB" dirty="0"/>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‹Nº›</a:t>
            </a:fld>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dirty="0"/>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‹Nº›</a:t>
            </a:fld>
            <a:endParaRPr lang="en-GB" dirty="0"/>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dirty="0"/>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dirty="0"/>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dirty="0"/>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dirty="0"/>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dirty="0"/>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dirty="0"/>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dirty="0"/>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dirty="0"/>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dirty="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dirty="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dirty="0"/>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dirty="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dirty="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dirty="0"/>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‹Nº›</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‹Nº›</a:t>
            </a:fld>
            <a:endParaRPr lang="en-GB" dirty="0"/>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‹Nº›</a:t>
            </a:fld>
            <a:endParaRPr lang="en-GB" dirty="0"/>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‹Nº›</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‹Nº›</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‹Nº›</a:t>
            </a:fld>
            <a:endParaRPr lang="en-GB" dirty="0"/>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‹Nº›</a:t>
            </a:fld>
            <a:endParaRPr lang="en-GB" dirty="0"/>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‹Nº›</a:t>
            </a:fld>
            <a:endParaRPr lang="en-GB" dirty="0"/>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‹Nº›</a:t>
            </a:fld>
            <a:endParaRPr lang="en-GB" dirty="0"/>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‹Nº›</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minetoh2project.uniovi.e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minetoh2project.uniov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minetoh2project.uniovi.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minetoh2project.uniovi.e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minetoh2project.uniovi.es/"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hyperlink" Target="https://minetoh2project.uniovi.es/" TargetMode="External"/><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minetoh2project.uniov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s://minetoh2project.uniovi.es/"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hyperlink" Target="https://minetoh2project.uniovi.es/" TargetMode="External"/><Relationship Id="rId3" Type="http://schemas.openxmlformats.org/officeDocument/2006/relationships/hyperlink" Target="http://www.minetoh2project.eu/" TargetMode="External"/><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hyperlink" Target="https://minetoh2project.uniovi.es/" TargetMode="External"/><Relationship Id="rId3" Type="http://schemas.openxmlformats.org/officeDocument/2006/relationships/image" Target="../media/image44.png"/><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package" Target="../embeddings/Microsoft_Excel_Worksheet1.xlsx"/><Relationship Id="rId5" Type="http://schemas.openxmlformats.org/officeDocument/2006/relationships/hyperlink" Target="http://www.minetoh2project.eu/" TargetMode="External"/><Relationship Id="rId4" Type="http://schemas.openxmlformats.org/officeDocument/2006/relationships/chart" Target="../charts/chart1.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recoveryproject.uniovi.e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hyperlink" Target="https://minetoh2project.uniovi.es/" TargetMode="External"/><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5.jpeg"/><Relationship Id="rId7" Type="http://schemas.openxmlformats.org/officeDocument/2006/relationships/hyperlink" Target="https://minetoh2project.uniovi.es/"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hyperlink" Target="https://minetoh2project.uniov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hyperlink" Target="https://crmsdataspaceproject.uniovi.es/" TargetMode="Externa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hyperlink" Target="http://www.minetoh2project.eu/"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hyperlink" Target="https://minetoh2project.uniovi.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potentialsproject.uniovi.es/"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s://greenjobsproject.uniovi.es/"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jfif"/><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jpeg"/><Relationship Id="rId10" Type="http://schemas.openxmlformats.org/officeDocument/2006/relationships/image" Target="../media/image8.png"/><Relationship Id="rId4" Type="http://schemas.openxmlformats.org/officeDocument/2006/relationships/image" Target="../media/image21.jpeg"/><Relationship Id="rId9" Type="http://schemas.openxmlformats.org/officeDocument/2006/relationships/hyperlink" Target="https://minetoh2project.uniov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minetoh2project.uniov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minetoh2project.uniovi.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inetoh2project.uniovi.e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hyperlink" Target="https://minetoh2project.uniovi.es/"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A2BF-A27F-C3A7-9C6B-12B0F30AECAB}"/>
            </a:ext>
          </a:extLst>
        </p:cNvPr>
        <p:cNvGrpSpPr/>
        <p:nvPr/>
      </p:nvGrpSpPr>
      <p:grpSpPr>
        <a:xfrm>
          <a:off x="0" y="0"/>
          <a:ext cx="0" cy="0"/>
          <a:chOff x="0" y="0"/>
          <a:chExt cx="0" cy="0"/>
        </a:xfrm>
      </p:grpSpPr>
      <p:sp>
        <p:nvSpPr>
          <p:cNvPr id="5" name="Rectangle 5">
            <a:extLst>
              <a:ext uri="{FF2B5EF4-FFF2-40B4-BE49-F238E27FC236}">
                <a16:creationId xmlns:a16="http://schemas.microsoft.com/office/drawing/2014/main" id="{EC7F3473-CDE4-BD4F-A81E-ABC1AB730236}"/>
              </a:ext>
            </a:extLst>
          </p:cNvPr>
          <p:cNvSpPr>
            <a:spLocks noGrp="1" noChangeArrowheads="1"/>
          </p:cNvSpPr>
          <p:nvPr>
            <p:ph type="ctrTitle"/>
          </p:nvPr>
        </p:nvSpPr>
        <p:spPr>
          <a:xfrm>
            <a:off x="1027718" y="1303396"/>
            <a:ext cx="6076181" cy="2339024"/>
          </a:xfrm>
        </p:spPr>
        <p:txBody>
          <a:bodyPr/>
          <a:lstStyle/>
          <a:p>
            <a:pPr>
              <a:lnSpc>
                <a:spcPts val="2800"/>
              </a:lnSpc>
            </a:pPr>
            <a:r>
              <a:rPr lang="fr-BE" altLang="en-US" sz="2800" dirty="0"/>
              <a:t>MINE-TO-H2</a:t>
            </a:r>
            <a:br>
              <a:rPr lang="fr-BE" altLang="en-US" sz="2800" dirty="0"/>
            </a:br>
            <a:br>
              <a:rPr lang="fr-BE" altLang="en-US" sz="2800" dirty="0"/>
            </a:br>
            <a:br>
              <a:rPr lang="fr-BE" altLang="en-US" sz="2800" dirty="0"/>
            </a:br>
            <a:r>
              <a:rPr lang="en-US" altLang="en-US" sz="1800" dirty="0">
                <a:solidFill>
                  <a:srgbClr val="FFFF00"/>
                </a:solidFill>
              </a:rPr>
              <a:t>Feasibility of repurposing former coal mines to produce</a:t>
            </a:r>
            <a:br>
              <a:rPr lang="en-US" altLang="en-US" sz="1800" dirty="0">
                <a:solidFill>
                  <a:srgbClr val="FFFF00"/>
                </a:solidFill>
              </a:rPr>
            </a:br>
            <a:r>
              <a:rPr lang="en-US" altLang="en-US" sz="1800" dirty="0">
                <a:solidFill>
                  <a:srgbClr val="FFFF00"/>
                </a:solidFill>
              </a:rPr>
              <a:t>green hydrogen using circular economy principles.</a:t>
            </a:r>
            <a:br>
              <a:rPr lang="en-GB" altLang="en-US" sz="2800" dirty="0">
                <a:solidFill>
                  <a:srgbClr val="FFD624"/>
                </a:solidFill>
              </a:rPr>
            </a:br>
            <a:br>
              <a:rPr lang="en-GB" altLang="en-US" sz="2800" dirty="0">
                <a:solidFill>
                  <a:srgbClr val="FFD624"/>
                </a:solidFill>
              </a:rPr>
            </a:br>
            <a:br>
              <a:rPr lang="en-GB" altLang="en-US" sz="2800" dirty="0">
                <a:solidFill>
                  <a:srgbClr val="FFD624"/>
                </a:solidFill>
              </a:rPr>
            </a:br>
            <a:r>
              <a:rPr lang="fr-BE" altLang="en-US" sz="1800" dirty="0"/>
              <a:t>Gregorio Fidalgo Valverde (UNIOVI)</a:t>
            </a:r>
            <a:br>
              <a:rPr lang="fr-BE" altLang="en-US" sz="1800" dirty="0"/>
            </a:br>
            <a:r>
              <a:rPr lang="fr-BE" altLang="en-US" sz="1800" dirty="0"/>
              <a:t>Fco. Javier Iglesias Rodríguez (UNIOVI)</a:t>
            </a:r>
            <a:br>
              <a:rPr lang="fr-BE" altLang="en-US" sz="1800" dirty="0"/>
            </a:br>
            <a:r>
              <a:rPr lang="fr-BE" altLang="en-US" sz="1800" dirty="0"/>
              <a:t>Antonio Marqués Sierra (UNIOVI)</a:t>
            </a:r>
            <a:br>
              <a:rPr lang="fr-BE" altLang="en-US" sz="1800" dirty="0"/>
            </a:br>
            <a:r>
              <a:rPr lang="fr-BE" altLang="en-US" sz="1800" dirty="0"/>
              <a:t>Pedro Riesgo Fernández (UNIOVI)</a:t>
            </a:r>
            <a:br>
              <a:rPr lang="fr-BE" altLang="en-US" sz="1800" dirty="0"/>
            </a:br>
            <a:r>
              <a:rPr lang="fr-BE" altLang="en-US" sz="1800" dirty="0"/>
              <a:t>Ana Suárez Sanchez (UNIOVI)</a:t>
            </a:r>
            <a:endParaRPr lang="en-GB" altLang="en-US" sz="2800" dirty="0"/>
          </a:p>
        </p:txBody>
      </p:sp>
      <p:pic>
        <p:nvPicPr>
          <p:cNvPr id="3" name="Picture 2" descr="Shape&#10;&#10;Description automatically generated with low confidence">
            <a:extLst>
              <a:ext uri="{FF2B5EF4-FFF2-40B4-BE49-F238E27FC236}">
                <a16:creationId xmlns:a16="http://schemas.microsoft.com/office/drawing/2014/main" id="{2D69D138-A42D-10F8-CB3F-D724389CE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449346" cy="1085481"/>
          </a:xfrm>
          <a:prstGeom prst="rect">
            <a:avLst/>
          </a:prstGeom>
        </p:spPr>
      </p:pic>
      <p:pic>
        <p:nvPicPr>
          <p:cNvPr id="129" name="Imagen 128" descr="Logotipo&#10;&#10;Descripción generada automáticamente">
            <a:extLst>
              <a:ext uri="{FF2B5EF4-FFF2-40B4-BE49-F238E27FC236}">
                <a16:creationId xmlns:a16="http://schemas.microsoft.com/office/drawing/2014/main" id="{E03F3BEA-C62C-D021-056F-BF0EB1D7CF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2597" y="2443284"/>
            <a:ext cx="4227382" cy="2744941"/>
          </a:xfrm>
          <a:prstGeom prst="rect">
            <a:avLst/>
          </a:prstGeom>
        </p:spPr>
      </p:pic>
    </p:spTree>
    <p:extLst>
      <p:ext uri="{BB962C8B-B14F-4D97-AF65-F5344CB8AC3E}">
        <p14:creationId xmlns:p14="http://schemas.microsoft.com/office/powerpoint/2010/main" val="2473641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1564120"/>
          </a:xfrm>
        </p:spPr>
        <p:txBody>
          <a:bodyPr/>
          <a:lstStyle/>
          <a:p>
            <a:pPr>
              <a:spcBef>
                <a:spcPct val="0"/>
              </a:spcBef>
              <a:buClrTx/>
            </a:pPr>
            <a:r>
              <a:rPr lang="en-US" altLang="en-US" dirty="0"/>
              <a:t>Reaching multiple audiences to maximise                                      stakeholders’ involvement: coal mining companies,                                  EURACOAL, UNECE, &amp; associations related with H</a:t>
            </a:r>
            <a:r>
              <a:rPr lang="en-US" altLang="en-US" baseline="-25000" dirty="0"/>
              <a:t>2</a:t>
            </a:r>
            <a:r>
              <a:rPr lang="en-US" altLang="en-US" dirty="0"/>
              <a:t>.</a:t>
            </a:r>
          </a:p>
          <a:p>
            <a:pPr>
              <a:spcBef>
                <a:spcPct val="0"/>
              </a:spcBef>
              <a:buClrTx/>
            </a:pPr>
            <a:r>
              <a:rPr lang="en-US" altLang="en-US" dirty="0"/>
              <a:t>With the help of adequate initiatives: a friendly website; annual newsletters; promotional videos; presentations at relevant forums; publications; etc.</a:t>
            </a:r>
          </a:p>
          <a:p>
            <a:pPr>
              <a:spcBef>
                <a:spcPct val="0"/>
              </a:spcBef>
              <a:buClrTx/>
            </a:pPr>
            <a:r>
              <a:rPr lang="en-US" altLang="en-US" dirty="0"/>
              <a:t>Benchmarking of coal mining companies focusing on the feasibility of building green hydrogen plants to undergo their repurposing.</a:t>
            </a:r>
          </a:p>
          <a:p>
            <a:pPr>
              <a:spcBef>
                <a:spcPct val="0"/>
              </a:spcBef>
              <a:buClrTx/>
            </a:pPr>
            <a:r>
              <a:rPr lang="en-US" altLang="en-US" dirty="0"/>
              <a:t>Training managers from coal mines on this business plan.</a:t>
            </a:r>
          </a:p>
          <a:p>
            <a:pPr>
              <a:spcBef>
                <a:spcPct val="0"/>
              </a:spcBef>
              <a:buClrTx/>
            </a:pPr>
            <a:r>
              <a:rPr lang="en-US" altLang="en-US" dirty="0"/>
              <a:t>And taking further steps once the project is completed: feeding back new policy-making, scaling up production if feasible, etc. </a:t>
            </a:r>
          </a:p>
          <a:p>
            <a:pPr>
              <a:spcBef>
                <a:spcPct val="0"/>
              </a:spcBef>
              <a:buClrTx/>
            </a:pPr>
            <a:endParaRPr lang="en-IE" altLang="en-US" dirty="0"/>
          </a:p>
          <a:p>
            <a:pPr>
              <a:spcAft>
                <a:spcPts val="1200"/>
              </a:spcAft>
            </a:pPr>
            <a:endParaRPr lang="en-GB" dirty="0"/>
          </a:p>
          <a:p>
            <a:pPr lvl="1">
              <a:spcAft>
                <a:spcPts val="1200"/>
              </a:spcAft>
            </a:pPr>
            <a:endParaRPr lang="en-GB" dirty="0"/>
          </a:p>
        </p:txBody>
      </p:sp>
      <p:sp>
        <p:nvSpPr>
          <p:cNvPr id="2" name="Title 1"/>
          <p:cNvSpPr>
            <a:spLocks noGrp="1"/>
          </p:cNvSpPr>
          <p:nvPr>
            <p:ph type="title"/>
          </p:nvPr>
        </p:nvSpPr>
        <p:spPr>
          <a:xfrm>
            <a:off x="838199" y="482860"/>
            <a:ext cx="11249026" cy="782357"/>
          </a:xfrm>
        </p:spPr>
        <p:txBody>
          <a:bodyPr/>
          <a:lstStyle/>
          <a:p>
            <a:r>
              <a:rPr lang="en-GB" dirty="0"/>
              <a:t>Communication &amp; dissemination</a:t>
            </a:r>
          </a:p>
        </p:txBody>
      </p:sp>
      <p:pic>
        <p:nvPicPr>
          <p:cNvPr id="6" name="Imagen 5" descr="Texto&#10;&#10;Descripción generada automáticamente">
            <a:hlinkClick r:id="rId3"/>
            <a:extLst>
              <a:ext uri="{FF2B5EF4-FFF2-40B4-BE49-F238E27FC236}">
                <a16:creationId xmlns:a16="http://schemas.microsoft.com/office/drawing/2014/main" id="{6689E411-6B26-9D96-2A90-DA4A1D80E8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07546" y="207539"/>
            <a:ext cx="3674905" cy="2449936"/>
          </a:xfrm>
          <a:prstGeom prst="rect">
            <a:avLst/>
          </a:prstGeom>
        </p:spPr>
      </p:pic>
    </p:spTree>
    <p:extLst>
      <p:ext uri="{BB962C8B-B14F-4D97-AF65-F5344CB8AC3E}">
        <p14:creationId xmlns:p14="http://schemas.microsoft.com/office/powerpoint/2010/main" val="348168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D4277-AE5C-E588-388F-F9C0BA0594E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C61E0-232E-8689-39ED-2916C81E0660}"/>
              </a:ext>
            </a:extLst>
          </p:cNvPr>
          <p:cNvSpPr>
            <a:spLocks noGrp="1"/>
          </p:cNvSpPr>
          <p:nvPr>
            <p:ph idx="1"/>
          </p:nvPr>
        </p:nvSpPr>
        <p:spPr>
          <a:xfrm>
            <a:off x="838199" y="1825625"/>
            <a:ext cx="4613275" cy="1564120"/>
          </a:xfrm>
        </p:spPr>
        <p:txBody>
          <a:bodyPr/>
          <a:lstStyle/>
          <a:p>
            <a:pPr>
              <a:spcBef>
                <a:spcPct val="0"/>
              </a:spcBef>
              <a:buClrTx/>
            </a:pPr>
            <a:r>
              <a:rPr lang="en-US" altLang="en-US" dirty="0"/>
              <a:t>Contacting potential off-takers: regional and national bus fleets, urban bus fleets, waste management fleets, retail and logistic fleets, industrial plants and others.</a:t>
            </a:r>
          </a:p>
          <a:p>
            <a:pPr>
              <a:spcBef>
                <a:spcPct val="0"/>
              </a:spcBef>
              <a:buClrTx/>
            </a:pPr>
            <a:r>
              <a:rPr lang="en-US" altLang="en-US" dirty="0"/>
              <a:t>Exploring further pilots trying to involve other possible stakeholders, e.g., Onshore power supply (OPS).</a:t>
            </a:r>
          </a:p>
          <a:p>
            <a:pPr>
              <a:spcBef>
                <a:spcPct val="0"/>
              </a:spcBef>
              <a:buClrTx/>
            </a:pPr>
            <a:endParaRPr lang="en-IE" altLang="en-US" dirty="0"/>
          </a:p>
          <a:p>
            <a:pPr>
              <a:spcAft>
                <a:spcPts val="1200"/>
              </a:spcAft>
            </a:pPr>
            <a:endParaRPr lang="en-GB" dirty="0"/>
          </a:p>
          <a:p>
            <a:pPr lvl="1">
              <a:spcAft>
                <a:spcPts val="1200"/>
              </a:spcAft>
            </a:pPr>
            <a:endParaRPr lang="en-GB" dirty="0"/>
          </a:p>
        </p:txBody>
      </p:sp>
      <p:sp>
        <p:nvSpPr>
          <p:cNvPr id="2" name="Title 1">
            <a:extLst>
              <a:ext uri="{FF2B5EF4-FFF2-40B4-BE49-F238E27FC236}">
                <a16:creationId xmlns:a16="http://schemas.microsoft.com/office/drawing/2014/main" id="{6D1C4E44-5E18-4845-4600-C498CD11A979}"/>
              </a:ext>
            </a:extLst>
          </p:cNvPr>
          <p:cNvSpPr>
            <a:spLocks noGrp="1"/>
          </p:cNvSpPr>
          <p:nvPr>
            <p:ph type="title"/>
          </p:nvPr>
        </p:nvSpPr>
        <p:spPr>
          <a:xfrm>
            <a:off x="838199" y="482860"/>
            <a:ext cx="11249026" cy="782357"/>
          </a:xfrm>
        </p:spPr>
        <p:txBody>
          <a:bodyPr/>
          <a:lstStyle/>
          <a:p>
            <a:r>
              <a:rPr lang="en-GB" dirty="0"/>
              <a:t>Exploitation</a:t>
            </a:r>
          </a:p>
        </p:txBody>
      </p:sp>
      <p:pic>
        <p:nvPicPr>
          <p:cNvPr id="4" name="Picture 26" descr="Diagram&#10;&#10;Description automatically generated">
            <a:extLst>
              <a:ext uri="{FF2B5EF4-FFF2-40B4-BE49-F238E27FC236}">
                <a16:creationId xmlns:a16="http://schemas.microsoft.com/office/drawing/2014/main" id="{89D1DFF2-6498-F097-6538-A95EC73DB4C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51473" y="1283456"/>
            <a:ext cx="6726151" cy="4456943"/>
          </a:xfrm>
          <a:prstGeom prst="rect">
            <a:avLst/>
          </a:prstGeom>
          <a:noFill/>
          <a:ln>
            <a:noFill/>
          </a:ln>
        </p:spPr>
      </p:pic>
      <p:pic>
        <p:nvPicPr>
          <p:cNvPr id="5" name="Imagen 128" descr="Logotipo&#10;&#10;Descripción generada automáticamente">
            <a:hlinkClick r:id="rId4"/>
            <a:extLst>
              <a:ext uri="{FF2B5EF4-FFF2-40B4-BE49-F238E27FC236}">
                <a16:creationId xmlns:a16="http://schemas.microsoft.com/office/drawing/2014/main" id="{C929FD52-4290-377E-564D-74C94BBFEB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156755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8" y="436995"/>
            <a:ext cx="11353801"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altLang="en-US" dirty="0"/>
              <a:t>Economics behind the project</a:t>
            </a:r>
          </a:p>
        </p:txBody>
      </p:sp>
      <p:sp>
        <p:nvSpPr>
          <p:cNvPr id="6" name="Content Placeholder 2">
            <a:extLst>
              <a:ext uri="{FF2B5EF4-FFF2-40B4-BE49-F238E27FC236}">
                <a16:creationId xmlns:a16="http://schemas.microsoft.com/office/drawing/2014/main" id="{23B5D09C-59EB-18EC-71D1-8F923A5AB61D}"/>
              </a:ext>
            </a:extLst>
          </p:cNvPr>
          <p:cNvSpPr>
            <a:spLocks noGrp="1"/>
          </p:cNvSpPr>
          <p:nvPr>
            <p:ph idx="1"/>
          </p:nvPr>
        </p:nvSpPr>
        <p:spPr>
          <a:xfrm>
            <a:off x="2856316" y="1700807"/>
            <a:ext cx="3936544" cy="1564120"/>
          </a:xfrm>
        </p:spPr>
        <p:txBody>
          <a:bodyPr/>
          <a:lstStyle/>
          <a:p>
            <a:pPr marL="0" indent="0">
              <a:spcBef>
                <a:spcPct val="0"/>
              </a:spcBef>
              <a:buClrTx/>
              <a:buNone/>
            </a:pPr>
            <a:r>
              <a:rPr lang="en-US" altLang="en-US" dirty="0"/>
              <a:t>Capital expense (CAPEX)</a:t>
            </a:r>
          </a:p>
          <a:p>
            <a:pPr>
              <a:spcBef>
                <a:spcPct val="0"/>
              </a:spcBef>
              <a:buClrTx/>
            </a:pPr>
            <a:endParaRPr lang="en-IE" altLang="en-US" dirty="0"/>
          </a:p>
          <a:p>
            <a:pPr>
              <a:spcAft>
                <a:spcPts val="1200"/>
              </a:spcAft>
            </a:pPr>
            <a:endParaRPr lang="en-GB" dirty="0"/>
          </a:p>
          <a:p>
            <a:pPr lvl="1">
              <a:spcAft>
                <a:spcPts val="1200"/>
              </a:spcAft>
            </a:pPr>
            <a:endParaRPr lang="en-GB" dirty="0"/>
          </a:p>
        </p:txBody>
      </p:sp>
      <p:pic>
        <p:nvPicPr>
          <p:cNvPr id="4" name="Picture 3">
            <a:extLst>
              <a:ext uri="{FF2B5EF4-FFF2-40B4-BE49-F238E27FC236}">
                <a16:creationId xmlns:a16="http://schemas.microsoft.com/office/drawing/2014/main" id="{7A963306-9739-9925-C970-3BCF69D32039}"/>
              </a:ext>
            </a:extLst>
          </p:cNvPr>
          <p:cNvPicPr>
            <a:picLocks noChangeAspect="1"/>
          </p:cNvPicPr>
          <p:nvPr/>
        </p:nvPicPr>
        <p:blipFill>
          <a:blip r:embed="rId3"/>
          <a:stretch>
            <a:fillRect/>
          </a:stretch>
        </p:blipFill>
        <p:spPr>
          <a:xfrm>
            <a:off x="838198" y="2201407"/>
            <a:ext cx="8497486" cy="3962953"/>
          </a:xfrm>
          <a:prstGeom prst="rect">
            <a:avLst/>
          </a:prstGeom>
        </p:spPr>
      </p:pic>
      <p:pic>
        <p:nvPicPr>
          <p:cNvPr id="2" name="Imagen 128" descr="Logotipo&#10;&#10;Descripción generada automáticamente">
            <a:hlinkClick r:id="rId4"/>
            <a:extLst>
              <a:ext uri="{FF2B5EF4-FFF2-40B4-BE49-F238E27FC236}">
                <a16:creationId xmlns:a16="http://schemas.microsoft.com/office/drawing/2014/main" id="{1DE918ED-ABDB-0752-FD99-A9CD585DC8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107229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8" y="436995"/>
            <a:ext cx="11353801"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altLang="en-US" dirty="0"/>
              <a:t>Economics behind the project</a:t>
            </a:r>
          </a:p>
        </p:txBody>
      </p:sp>
      <p:sp>
        <p:nvSpPr>
          <p:cNvPr id="6" name="Content Placeholder 2">
            <a:extLst>
              <a:ext uri="{FF2B5EF4-FFF2-40B4-BE49-F238E27FC236}">
                <a16:creationId xmlns:a16="http://schemas.microsoft.com/office/drawing/2014/main" id="{23B5D09C-59EB-18EC-71D1-8F923A5AB61D}"/>
              </a:ext>
            </a:extLst>
          </p:cNvPr>
          <p:cNvSpPr>
            <a:spLocks noGrp="1"/>
          </p:cNvSpPr>
          <p:nvPr>
            <p:ph idx="1"/>
          </p:nvPr>
        </p:nvSpPr>
        <p:spPr>
          <a:xfrm>
            <a:off x="2798355" y="1678897"/>
            <a:ext cx="8249240" cy="1564120"/>
          </a:xfrm>
        </p:spPr>
        <p:txBody>
          <a:bodyPr/>
          <a:lstStyle/>
          <a:p>
            <a:pPr marL="0" indent="0">
              <a:spcBef>
                <a:spcPct val="0"/>
              </a:spcBef>
              <a:buClrTx/>
              <a:buNone/>
            </a:pPr>
            <a:r>
              <a:rPr lang="en-US" altLang="en-US" dirty="0"/>
              <a:t>Technical and economic parameters</a:t>
            </a:r>
            <a:endParaRPr lang="en-GB" dirty="0"/>
          </a:p>
          <a:p>
            <a:pPr lvl="1">
              <a:spcAft>
                <a:spcPts val="1200"/>
              </a:spcAft>
            </a:pPr>
            <a:endParaRPr lang="en-GB" dirty="0"/>
          </a:p>
        </p:txBody>
      </p:sp>
      <p:pic>
        <p:nvPicPr>
          <p:cNvPr id="2" name="Imagen 128" descr="Logotipo&#10;&#10;Descripción generada automáticamente">
            <a:hlinkClick r:id="rId3"/>
            <a:extLst>
              <a:ext uri="{FF2B5EF4-FFF2-40B4-BE49-F238E27FC236}">
                <a16:creationId xmlns:a16="http://schemas.microsoft.com/office/drawing/2014/main" id="{36C4E1F2-3A42-B76F-325C-0DEF726188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pic>
        <p:nvPicPr>
          <p:cNvPr id="7" name="Imagen 6" descr="Interfaz de usuario gráfica, Texto, Aplicación, Correo electrónico&#10;&#10;Descripción generada automáticamente">
            <a:extLst>
              <a:ext uri="{FF2B5EF4-FFF2-40B4-BE49-F238E27FC236}">
                <a16:creationId xmlns:a16="http://schemas.microsoft.com/office/drawing/2014/main" id="{465351C5-635D-D7B5-B7E1-B0B839DA61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198" y="2180026"/>
            <a:ext cx="9716856" cy="3534268"/>
          </a:xfrm>
          <a:prstGeom prst="rect">
            <a:avLst/>
          </a:prstGeom>
        </p:spPr>
      </p:pic>
    </p:spTree>
    <p:extLst>
      <p:ext uri="{BB962C8B-B14F-4D97-AF65-F5344CB8AC3E}">
        <p14:creationId xmlns:p14="http://schemas.microsoft.com/office/powerpoint/2010/main" val="2978017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s-ES" altLang="en-US" dirty="0"/>
              <a:t>Challenges</a:t>
            </a:r>
            <a:endParaRPr lang="en-IE" altLang="en-US" dirty="0"/>
          </a:p>
        </p:txBody>
      </p:sp>
      <p:pic>
        <p:nvPicPr>
          <p:cNvPr id="2" name="Imagen 128" descr="Logotipo&#10;&#10;Descripción generada automáticamente">
            <a:hlinkClick r:id="rId3"/>
            <a:extLst>
              <a:ext uri="{FF2B5EF4-FFF2-40B4-BE49-F238E27FC236}">
                <a16:creationId xmlns:a16="http://schemas.microsoft.com/office/drawing/2014/main" id="{45AE3C26-738D-AD6B-E07F-B3DCDFA5E7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
        <p:nvSpPr>
          <p:cNvPr id="12" name="Content Placeholder 2">
            <a:extLst>
              <a:ext uri="{FF2B5EF4-FFF2-40B4-BE49-F238E27FC236}">
                <a16:creationId xmlns:a16="http://schemas.microsoft.com/office/drawing/2014/main" id="{B957823B-9540-41A4-8002-A88BDA3A2201}"/>
              </a:ext>
            </a:extLst>
          </p:cNvPr>
          <p:cNvSpPr>
            <a:spLocks noGrp="1"/>
          </p:cNvSpPr>
          <p:nvPr>
            <p:ph idx="1"/>
          </p:nvPr>
        </p:nvSpPr>
        <p:spPr>
          <a:xfrm>
            <a:off x="838199" y="1825625"/>
            <a:ext cx="10905699" cy="1564120"/>
          </a:xfrm>
        </p:spPr>
        <p:txBody>
          <a:bodyPr/>
          <a:lstStyle/>
          <a:p>
            <a:pPr lvl="1">
              <a:spcAft>
                <a:spcPts val="1200"/>
              </a:spcAft>
            </a:pPr>
            <a:r>
              <a:rPr lang="en-GB" dirty="0"/>
              <a:t>Beneficiaries</a:t>
            </a:r>
          </a:p>
          <a:p>
            <a:pPr lvl="1">
              <a:spcAft>
                <a:spcPts val="1200"/>
              </a:spcAft>
            </a:pPr>
            <a:r>
              <a:rPr lang="en-GB" dirty="0"/>
              <a:t>New use for mine water</a:t>
            </a:r>
          </a:p>
          <a:p>
            <a:pPr lvl="1">
              <a:spcAft>
                <a:spcPts val="1200"/>
              </a:spcAft>
            </a:pPr>
            <a:r>
              <a:rPr lang="en-GB" dirty="0"/>
              <a:t>Synergies with other European Projects</a:t>
            </a:r>
          </a:p>
          <a:p>
            <a:pPr lvl="1">
              <a:spcAft>
                <a:spcPts val="1200"/>
              </a:spcAft>
            </a:pPr>
            <a:r>
              <a:rPr lang="en-GB" dirty="0"/>
              <a:t>Heat recovery and integration into DH networks</a:t>
            </a:r>
          </a:p>
          <a:p>
            <a:pPr lvl="1">
              <a:spcAft>
                <a:spcPts val="1200"/>
              </a:spcAft>
            </a:pPr>
            <a:r>
              <a:rPr lang="en-GB" dirty="0"/>
              <a:t>Recovery of mining areas</a:t>
            </a:r>
          </a:p>
          <a:p>
            <a:pPr lvl="1">
              <a:spcAft>
                <a:spcPts val="1200"/>
              </a:spcAft>
            </a:pPr>
            <a:r>
              <a:rPr lang="en-GB" dirty="0"/>
              <a:t>Development of new technologies</a:t>
            </a:r>
          </a:p>
          <a:p>
            <a:pPr lvl="1">
              <a:spcAft>
                <a:spcPts val="1200"/>
              </a:spcAft>
            </a:pPr>
            <a:endParaRPr lang="en-GB" dirty="0"/>
          </a:p>
          <a:p>
            <a:pPr lvl="1">
              <a:spcAft>
                <a:spcPts val="1200"/>
              </a:spcAft>
            </a:pPr>
            <a:endParaRPr lang="en-GB" dirty="0"/>
          </a:p>
          <a:p>
            <a:pPr lvl="1">
              <a:spcAft>
                <a:spcPts val="1200"/>
              </a:spcAft>
            </a:pPr>
            <a:endParaRPr lang="en-GB" dirty="0"/>
          </a:p>
          <a:p>
            <a:pPr lvl="1">
              <a:spcAft>
                <a:spcPts val="1200"/>
              </a:spcAft>
            </a:pPr>
            <a:endParaRPr lang="en-GB" dirty="0"/>
          </a:p>
          <a:p>
            <a:pPr lvl="1">
              <a:spcAft>
                <a:spcPts val="1200"/>
              </a:spcAft>
            </a:pPr>
            <a:endParaRPr lang="en-GB" dirty="0"/>
          </a:p>
        </p:txBody>
      </p:sp>
    </p:spTree>
    <p:extLst>
      <p:ext uri="{BB962C8B-B14F-4D97-AF65-F5344CB8AC3E}">
        <p14:creationId xmlns:p14="http://schemas.microsoft.com/office/powerpoint/2010/main" val="117426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s-ES" altLang="en-US" dirty="0"/>
              <a:t>Beneficiaries</a:t>
            </a:r>
            <a:endParaRPr lang="en-IE" altLang="en-US" dirty="0"/>
          </a:p>
        </p:txBody>
      </p:sp>
      <p:pic>
        <p:nvPicPr>
          <p:cNvPr id="21" name="Picture 6">
            <a:extLst>
              <a:ext uri="{FF2B5EF4-FFF2-40B4-BE49-F238E27FC236}">
                <a16:creationId xmlns:a16="http://schemas.microsoft.com/office/drawing/2014/main" id="{3ADAE984-6A28-41C7-8833-E1F3F21C24F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599708" y="4643760"/>
            <a:ext cx="1810538" cy="1303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Hulleras Del Norte SA (HUNOSA)">
            <a:extLst>
              <a:ext uri="{FF2B5EF4-FFF2-40B4-BE49-F238E27FC236}">
                <a16:creationId xmlns:a16="http://schemas.microsoft.com/office/drawing/2014/main" id="{E7A3BAB5-E24D-47C5-83D9-75ED4C3563A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054854" y="3435179"/>
            <a:ext cx="2442486" cy="100943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0096AEBF-56E2-4B70-838F-F6AD7AED7BAF}"/>
              </a:ext>
            </a:extLst>
          </p:cNvPr>
          <p:cNvPicPr>
            <a:picLocks noChangeAspect="1"/>
          </p:cNvPicPr>
          <p:nvPr/>
        </p:nvPicPr>
        <p:blipFill>
          <a:blip r:embed="rId5"/>
          <a:stretch>
            <a:fillRect/>
          </a:stretch>
        </p:blipFill>
        <p:spPr>
          <a:xfrm>
            <a:off x="5104687" y="4811496"/>
            <a:ext cx="1982625" cy="864221"/>
          </a:xfrm>
          <a:prstGeom prst="rect">
            <a:avLst/>
          </a:prstGeom>
        </p:spPr>
      </p:pic>
      <p:pic>
        <p:nvPicPr>
          <p:cNvPr id="24" name="Picture 12">
            <a:extLst>
              <a:ext uri="{FF2B5EF4-FFF2-40B4-BE49-F238E27FC236}">
                <a16:creationId xmlns:a16="http://schemas.microsoft.com/office/drawing/2014/main" id="{CC081961-FCC6-40AC-BADB-CB185264FE69}"/>
              </a:ext>
            </a:extLst>
          </p:cNvPr>
          <p:cNvPicPr>
            <a:picLocks noChangeAspect="1"/>
          </p:cNvPicPr>
          <p:nvPr/>
        </p:nvPicPr>
        <p:blipFill>
          <a:blip r:embed="rId6"/>
          <a:stretch>
            <a:fillRect/>
          </a:stretch>
        </p:blipFill>
        <p:spPr>
          <a:xfrm>
            <a:off x="1189589" y="3528041"/>
            <a:ext cx="2630777" cy="832678"/>
          </a:xfrm>
          <a:prstGeom prst="rect">
            <a:avLst/>
          </a:prstGeom>
        </p:spPr>
      </p:pic>
      <p:pic>
        <p:nvPicPr>
          <p:cNvPr id="26" name="Imagen 25" descr="Logotipo&#10;&#10;Descripción generada automáticamente">
            <a:extLst>
              <a:ext uri="{FF2B5EF4-FFF2-40B4-BE49-F238E27FC236}">
                <a16:creationId xmlns:a16="http://schemas.microsoft.com/office/drawing/2014/main" id="{D977EA72-4156-4301-A9E4-EB7B19D5E1B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4962" y="3260056"/>
            <a:ext cx="1542076" cy="1359680"/>
          </a:xfrm>
          <a:prstGeom prst="rect">
            <a:avLst/>
          </a:prstGeom>
        </p:spPr>
      </p:pic>
      <p:sp>
        <p:nvSpPr>
          <p:cNvPr id="4" name="Rectángulo 3">
            <a:extLst>
              <a:ext uri="{FF2B5EF4-FFF2-40B4-BE49-F238E27FC236}">
                <a16:creationId xmlns:a16="http://schemas.microsoft.com/office/drawing/2014/main" id="{467AD1E5-7583-4DF8-BE95-8EA52353A0C3}"/>
              </a:ext>
            </a:extLst>
          </p:cNvPr>
          <p:cNvSpPr/>
          <p:nvPr/>
        </p:nvSpPr>
        <p:spPr>
          <a:xfrm>
            <a:off x="838199" y="1475529"/>
            <a:ext cx="4175761" cy="1938992"/>
          </a:xfrm>
          <a:prstGeom prst="rect">
            <a:avLst/>
          </a:prstGeom>
        </p:spPr>
        <p:txBody>
          <a:bodyPr wrap="square">
            <a:spAutoFit/>
          </a:bodyPr>
          <a:lstStyle/>
          <a:p>
            <a:pPr marL="342900" indent="-342900">
              <a:buFont typeface="Arial" panose="020B0604020202020204" pitchFamily="34" charset="0"/>
              <a:buChar char="•"/>
            </a:pPr>
            <a:r>
              <a:rPr lang="en-US" sz="2400" dirty="0"/>
              <a:t>Extensive experience in RFCS projects</a:t>
            </a:r>
          </a:p>
          <a:p>
            <a:pPr marL="342900" indent="-342900">
              <a:buFont typeface="Arial" panose="020B0604020202020204" pitchFamily="34" charset="0"/>
              <a:buChar char="•"/>
            </a:pPr>
            <a:r>
              <a:rPr lang="en-US" sz="2400" dirty="0"/>
              <a:t>(Coordinator in Potentials, RECOVERY, GreenJOBS, etc.)</a:t>
            </a:r>
            <a:endParaRPr lang="es-ES" sz="2400" dirty="0"/>
          </a:p>
        </p:txBody>
      </p:sp>
      <p:sp>
        <p:nvSpPr>
          <p:cNvPr id="28" name="Rectángulo 27">
            <a:extLst>
              <a:ext uri="{FF2B5EF4-FFF2-40B4-BE49-F238E27FC236}">
                <a16:creationId xmlns:a16="http://schemas.microsoft.com/office/drawing/2014/main" id="{77B1B2A4-5168-4A51-AFE6-6E09DC4EE78D}"/>
              </a:ext>
            </a:extLst>
          </p:cNvPr>
          <p:cNvSpPr/>
          <p:nvPr/>
        </p:nvSpPr>
        <p:spPr>
          <a:xfrm>
            <a:off x="5590562" y="1562643"/>
            <a:ext cx="6206696" cy="1200329"/>
          </a:xfrm>
          <a:prstGeom prst="rect">
            <a:avLst/>
          </a:prstGeom>
        </p:spPr>
        <p:txBody>
          <a:bodyPr wrap="square">
            <a:spAutoFit/>
          </a:bodyPr>
          <a:lstStyle/>
          <a:p>
            <a:pPr marL="342900" indent="-342900">
              <a:buFont typeface="Arial" panose="020B0604020202020204" pitchFamily="34" charset="0"/>
              <a:buChar char="•"/>
            </a:pPr>
            <a:r>
              <a:rPr lang="en-US" sz="2400" dirty="0"/>
              <a:t>Already experienced in green H2</a:t>
            </a:r>
          </a:p>
          <a:p>
            <a:pPr marL="342900" indent="-342900">
              <a:buFont typeface="Arial" panose="020B0604020202020204" pitchFamily="34" charset="0"/>
              <a:buChar char="•"/>
            </a:pPr>
            <a:r>
              <a:rPr lang="en-US" sz="2400" dirty="0"/>
              <a:t>Large Companies but strong link to this coal region</a:t>
            </a:r>
            <a:endParaRPr lang="es-ES" sz="2400" dirty="0"/>
          </a:p>
        </p:txBody>
      </p:sp>
      <p:pic>
        <p:nvPicPr>
          <p:cNvPr id="2" name="Imagen 128" descr="Logotipo&#10;&#10;Descripción generada automáticamente">
            <a:hlinkClick r:id="rId8"/>
            <a:extLst>
              <a:ext uri="{FF2B5EF4-FFF2-40B4-BE49-F238E27FC236}">
                <a16:creationId xmlns:a16="http://schemas.microsoft.com/office/drawing/2014/main" id="{45AE3C26-738D-AD6B-E07F-B3DCDFA5E7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pic>
        <p:nvPicPr>
          <p:cNvPr id="3" name="Imagen 2">
            <a:extLst>
              <a:ext uri="{FF2B5EF4-FFF2-40B4-BE49-F238E27FC236}">
                <a16:creationId xmlns:a16="http://schemas.microsoft.com/office/drawing/2014/main" id="{9C8CC964-904C-BBEB-464C-89CE6B6079B6}"/>
              </a:ext>
            </a:extLst>
          </p:cNvPr>
          <p:cNvPicPr>
            <a:picLocks noChangeAspect="1"/>
          </p:cNvPicPr>
          <p:nvPr/>
        </p:nvPicPr>
        <p:blipFill>
          <a:blip r:embed="rId10"/>
          <a:stretch>
            <a:fillRect/>
          </a:stretch>
        </p:blipFill>
        <p:spPr>
          <a:xfrm>
            <a:off x="8034267" y="4966818"/>
            <a:ext cx="2558025" cy="969801"/>
          </a:xfrm>
          <a:prstGeom prst="rect">
            <a:avLst/>
          </a:prstGeom>
        </p:spPr>
      </p:pic>
    </p:spTree>
    <p:extLst>
      <p:ext uri="{BB962C8B-B14F-4D97-AF65-F5344CB8AC3E}">
        <p14:creationId xmlns:p14="http://schemas.microsoft.com/office/powerpoint/2010/main" val="1249238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a:t>New </a:t>
            </a:r>
            <a:r>
              <a:rPr lang="pl-PL" altLang="en-US" dirty="0" err="1"/>
              <a:t>use</a:t>
            </a:r>
            <a:r>
              <a:rPr lang="pl-PL" altLang="en-US" dirty="0"/>
              <a:t> for </a:t>
            </a:r>
            <a:r>
              <a:rPr lang="pl-PL" altLang="en-US" dirty="0" err="1"/>
              <a:t>mine</a:t>
            </a:r>
            <a:r>
              <a:rPr lang="pl-PL" altLang="en-US" dirty="0"/>
              <a:t> </a:t>
            </a:r>
            <a:r>
              <a:rPr lang="pl-PL" altLang="en-US" dirty="0" err="1"/>
              <a:t>water</a:t>
            </a:r>
            <a:endParaRPr lang="en-IE" altLang="en-US" dirty="0"/>
          </a:p>
        </p:txBody>
      </p:sp>
      <p:pic>
        <p:nvPicPr>
          <p:cNvPr id="32" name="Imagen 31">
            <a:extLst>
              <a:ext uri="{FF2B5EF4-FFF2-40B4-BE49-F238E27FC236}">
                <a16:creationId xmlns:a16="http://schemas.microsoft.com/office/drawing/2014/main" id="{99147A7E-6022-F54D-805B-5D8BFB12B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8926" y="1193704"/>
            <a:ext cx="4096653" cy="4872535"/>
          </a:xfrm>
          <a:prstGeom prst="rect">
            <a:avLst/>
          </a:prstGeom>
        </p:spPr>
      </p:pic>
      <p:sp>
        <p:nvSpPr>
          <p:cNvPr id="34" name="Content Placeholder 2">
            <a:extLst>
              <a:ext uri="{FF2B5EF4-FFF2-40B4-BE49-F238E27FC236}">
                <a16:creationId xmlns:a16="http://schemas.microsoft.com/office/drawing/2014/main" id="{0FEBCF44-0DCF-0147-9ADC-108F22CC6AC0}"/>
              </a:ext>
            </a:extLst>
          </p:cNvPr>
          <p:cNvSpPr txBox="1">
            <a:spLocks/>
          </p:cNvSpPr>
          <p:nvPr/>
        </p:nvSpPr>
        <p:spPr>
          <a:xfrm>
            <a:off x="425885" y="1752280"/>
            <a:ext cx="7393041" cy="21563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Mine water pumped yearly: 35 Hm3/y (1 m3/s)</a:t>
            </a:r>
          </a:p>
          <a:p>
            <a:r>
              <a:rPr lang="es-ES" dirty="0"/>
              <a:t>Temperature: 23ºC</a:t>
            </a:r>
          </a:p>
          <a:p>
            <a:r>
              <a:rPr lang="es-ES" dirty="0"/>
              <a:t>Used to generate heating and cooling service with the help of chillers and heat pumps.</a:t>
            </a:r>
          </a:p>
        </p:txBody>
      </p:sp>
      <p:sp>
        <p:nvSpPr>
          <p:cNvPr id="35" name="10 CuadroTexto">
            <a:extLst>
              <a:ext uri="{FF2B5EF4-FFF2-40B4-BE49-F238E27FC236}">
                <a16:creationId xmlns:a16="http://schemas.microsoft.com/office/drawing/2014/main" id="{EC9E81FD-F972-A149-A4C3-560E13A5DE4D}"/>
              </a:ext>
            </a:extLst>
          </p:cNvPr>
          <p:cNvSpPr txBox="1"/>
          <p:nvPr/>
        </p:nvSpPr>
        <p:spPr>
          <a:xfrm>
            <a:off x="425886" y="4044393"/>
            <a:ext cx="73930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2400" dirty="0"/>
              <a:t>1. </a:t>
            </a:r>
            <a:r>
              <a:rPr lang="es-ES" sz="2400" b="1" dirty="0"/>
              <a:t>BARREDO COLLIERY </a:t>
            </a:r>
            <a:r>
              <a:rPr lang="es-ES" sz="2400" dirty="0"/>
              <a:t>(</a:t>
            </a:r>
            <a:r>
              <a:rPr lang="es-ES" sz="2400" b="1" dirty="0">
                <a:solidFill>
                  <a:srgbClr val="0070C0"/>
                </a:solidFill>
              </a:rPr>
              <a:t>6,6 +3,6 MWth</a:t>
            </a:r>
            <a:r>
              <a:rPr lang="es-ES" sz="2400" dirty="0"/>
              <a:t>) in Mieres</a:t>
            </a:r>
          </a:p>
        </p:txBody>
      </p:sp>
      <p:sp>
        <p:nvSpPr>
          <p:cNvPr id="36" name="Rectángulo 35">
            <a:extLst>
              <a:ext uri="{FF2B5EF4-FFF2-40B4-BE49-F238E27FC236}">
                <a16:creationId xmlns:a16="http://schemas.microsoft.com/office/drawing/2014/main" id="{A2C0B882-4631-C14E-8DD1-6633070282CE}"/>
              </a:ext>
            </a:extLst>
          </p:cNvPr>
          <p:cNvSpPr/>
          <p:nvPr/>
        </p:nvSpPr>
        <p:spPr>
          <a:xfrm>
            <a:off x="58767" y="4808398"/>
            <a:ext cx="3676470" cy="1569660"/>
          </a:xfrm>
          <a:prstGeom prst="rect">
            <a:avLst/>
          </a:prstGeom>
        </p:spPr>
        <p:txBody>
          <a:bodyPr wrap="square">
            <a:spAutoFit/>
          </a:bodyPr>
          <a:lstStyle/>
          <a:p>
            <a:pPr lvl="0" algn="ctr">
              <a:defRPr/>
            </a:pPr>
            <a:r>
              <a:rPr lang="es-ES" sz="2400" dirty="0"/>
              <a:t>First geotermal</a:t>
            </a:r>
          </a:p>
          <a:p>
            <a:pPr lvl="0" algn="ctr">
              <a:defRPr/>
            </a:pPr>
            <a:r>
              <a:rPr lang="es-ES" sz="2400" dirty="0"/>
              <a:t>facilities (2014):</a:t>
            </a:r>
          </a:p>
          <a:p>
            <a:pPr lvl="0" algn="ctr">
              <a:defRPr/>
            </a:pPr>
            <a:r>
              <a:rPr lang="es-ES" sz="2400" dirty="0"/>
              <a:t>4,6 MWth + 3,6 MWth</a:t>
            </a:r>
          </a:p>
          <a:p>
            <a:pPr lvl="0" algn="ctr">
              <a:defRPr/>
            </a:pPr>
            <a:r>
              <a:rPr lang="es-ES" sz="2400" dirty="0"/>
              <a:t>(heating   +    cooling)</a:t>
            </a:r>
          </a:p>
        </p:txBody>
      </p:sp>
      <p:sp>
        <p:nvSpPr>
          <p:cNvPr id="37" name="Rectángulo 36">
            <a:extLst>
              <a:ext uri="{FF2B5EF4-FFF2-40B4-BE49-F238E27FC236}">
                <a16:creationId xmlns:a16="http://schemas.microsoft.com/office/drawing/2014/main" id="{7CE92697-351D-864B-A973-BBF5618196B6}"/>
              </a:ext>
            </a:extLst>
          </p:cNvPr>
          <p:cNvSpPr/>
          <p:nvPr/>
        </p:nvSpPr>
        <p:spPr>
          <a:xfrm>
            <a:off x="3735237" y="4808398"/>
            <a:ext cx="3903491" cy="1569660"/>
          </a:xfrm>
          <a:prstGeom prst="rect">
            <a:avLst/>
          </a:prstGeom>
        </p:spPr>
        <p:txBody>
          <a:bodyPr wrap="square">
            <a:spAutoFit/>
          </a:bodyPr>
          <a:lstStyle/>
          <a:p>
            <a:pPr lvl="0" algn="ctr">
              <a:defRPr/>
            </a:pPr>
            <a:r>
              <a:rPr lang="es-ES" sz="2400" dirty="0"/>
              <a:t>New Barredo District</a:t>
            </a:r>
          </a:p>
          <a:p>
            <a:pPr lvl="0" algn="ctr">
              <a:defRPr/>
            </a:pPr>
            <a:r>
              <a:rPr lang="es-ES" sz="2400" dirty="0"/>
              <a:t>Heating  Network (2020):</a:t>
            </a:r>
          </a:p>
          <a:p>
            <a:pPr lvl="0" algn="ctr">
              <a:defRPr/>
            </a:pPr>
            <a:r>
              <a:rPr lang="es-ES" sz="2400" dirty="0"/>
              <a:t> 2 MWth</a:t>
            </a:r>
          </a:p>
          <a:p>
            <a:pPr lvl="0" algn="ctr">
              <a:defRPr/>
            </a:pPr>
            <a:r>
              <a:rPr lang="es-ES" sz="2400" dirty="0"/>
              <a:t>(Heating)</a:t>
            </a:r>
          </a:p>
        </p:txBody>
      </p:sp>
      <p:pic>
        <p:nvPicPr>
          <p:cNvPr id="2" name="Imagen 128" descr="Logotipo&#10;&#10;Descripción generada automáticamente">
            <a:hlinkClick r:id="rId4"/>
            <a:extLst>
              <a:ext uri="{FF2B5EF4-FFF2-40B4-BE49-F238E27FC236}">
                <a16:creationId xmlns:a16="http://schemas.microsoft.com/office/drawing/2014/main" id="{A28041B0-E043-158F-9937-D8D9B41D6E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2955057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a:t>New </a:t>
            </a:r>
            <a:r>
              <a:rPr lang="pl-PL" altLang="en-US" dirty="0" err="1"/>
              <a:t>use</a:t>
            </a:r>
            <a:r>
              <a:rPr lang="pl-PL" altLang="en-US" dirty="0"/>
              <a:t> for </a:t>
            </a:r>
            <a:r>
              <a:rPr lang="pl-PL" altLang="en-US" dirty="0" err="1"/>
              <a:t>mine</a:t>
            </a:r>
            <a:r>
              <a:rPr lang="pl-PL" altLang="en-US" dirty="0"/>
              <a:t> </a:t>
            </a:r>
            <a:r>
              <a:rPr lang="pl-PL" altLang="en-US" dirty="0" err="1"/>
              <a:t>water</a:t>
            </a:r>
            <a:endParaRPr lang="en-IE" altLang="en-US" dirty="0"/>
          </a:p>
        </p:txBody>
      </p:sp>
      <p:pic>
        <p:nvPicPr>
          <p:cNvPr id="33" name="Picture 4" descr="\\Svrdoc\nuevos desarrollos\Eficiencia y Servicios Energéticos\Geotermia\GEOTERMIA DH\Esquema District heating.jpg">
            <a:extLst>
              <a:ext uri="{FF2B5EF4-FFF2-40B4-BE49-F238E27FC236}">
                <a16:creationId xmlns:a16="http://schemas.microsoft.com/office/drawing/2014/main" id="{13563382-BC79-6140-9DAB-1DC539924C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7442" y="4721950"/>
            <a:ext cx="4441595" cy="194135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7" name="10 CuadroTexto">
            <a:extLst>
              <a:ext uri="{FF2B5EF4-FFF2-40B4-BE49-F238E27FC236}">
                <a16:creationId xmlns:a16="http://schemas.microsoft.com/office/drawing/2014/main" id="{E4A96933-D118-AB41-A4DE-CA3A21B19C26}"/>
              </a:ext>
            </a:extLst>
          </p:cNvPr>
          <p:cNvSpPr txBox="1"/>
          <p:nvPr/>
        </p:nvSpPr>
        <p:spPr>
          <a:xfrm>
            <a:off x="641863" y="1543824"/>
            <a:ext cx="574273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2400" dirty="0"/>
              <a:t>1. FONDÓN COLLIERY (1,5 +1,5 MWth) (Langreo)</a:t>
            </a:r>
          </a:p>
        </p:txBody>
      </p:sp>
      <p:sp>
        <p:nvSpPr>
          <p:cNvPr id="8" name="Rectángulo 7">
            <a:extLst>
              <a:ext uri="{FF2B5EF4-FFF2-40B4-BE49-F238E27FC236}">
                <a16:creationId xmlns:a16="http://schemas.microsoft.com/office/drawing/2014/main" id="{5C517970-9BC4-584C-87E7-90D075960058}"/>
              </a:ext>
            </a:extLst>
          </p:cNvPr>
          <p:cNvSpPr/>
          <p:nvPr/>
        </p:nvSpPr>
        <p:spPr>
          <a:xfrm>
            <a:off x="641863" y="2699293"/>
            <a:ext cx="2575201" cy="1846659"/>
          </a:xfrm>
          <a:prstGeom prst="rect">
            <a:avLst/>
          </a:prstGeom>
        </p:spPr>
        <p:txBody>
          <a:bodyPr wrap="square">
            <a:spAutoFit/>
          </a:bodyPr>
          <a:lstStyle/>
          <a:p>
            <a:pPr lvl="0" algn="ctr">
              <a:defRPr/>
            </a:pPr>
            <a:r>
              <a:rPr lang="es-ES" sz="2400" b="1" dirty="0"/>
              <a:t>DH Fondón</a:t>
            </a:r>
          </a:p>
          <a:p>
            <a:pPr lvl="0" algn="ctr">
              <a:defRPr/>
            </a:pPr>
            <a:r>
              <a:rPr lang="es-ES" sz="2400" dirty="0"/>
              <a:t>Phase I (2022):</a:t>
            </a:r>
          </a:p>
          <a:p>
            <a:pPr lvl="0" algn="ctr">
              <a:defRPr/>
            </a:pPr>
            <a:endParaRPr lang="es-ES" sz="2400" dirty="0"/>
          </a:p>
          <a:p>
            <a:pPr lvl="0" algn="ctr">
              <a:defRPr/>
            </a:pPr>
            <a:endParaRPr lang="es-ES" dirty="0"/>
          </a:p>
          <a:p>
            <a:pPr lvl="0" algn="ctr">
              <a:defRPr/>
            </a:pPr>
            <a:r>
              <a:rPr lang="es-ES" sz="2400" b="1" dirty="0">
                <a:solidFill>
                  <a:srgbClr val="0070C0"/>
                </a:solidFill>
              </a:rPr>
              <a:t>1,5 MWth</a:t>
            </a:r>
          </a:p>
        </p:txBody>
      </p:sp>
      <p:sp>
        <p:nvSpPr>
          <p:cNvPr id="9" name="Rectángulo 8">
            <a:extLst>
              <a:ext uri="{FF2B5EF4-FFF2-40B4-BE49-F238E27FC236}">
                <a16:creationId xmlns:a16="http://schemas.microsoft.com/office/drawing/2014/main" id="{4F0D42ED-C1DE-F44E-8A9F-9A956F4BD357}"/>
              </a:ext>
            </a:extLst>
          </p:cNvPr>
          <p:cNvSpPr/>
          <p:nvPr/>
        </p:nvSpPr>
        <p:spPr>
          <a:xfrm>
            <a:off x="3451387" y="2699293"/>
            <a:ext cx="3903491" cy="2123658"/>
          </a:xfrm>
          <a:prstGeom prst="rect">
            <a:avLst/>
          </a:prstGeom>
        </p:spPr>
        <p:txBody>
          <a:bodyPr wrap="square">
            <a:spAutoFit/>
          </a:bodyPr>
          <a:lstStyle/>
          <a:p>
            <a:pPr lvl="0" algn="ctr">
              <a:defRPr/>
            </a:pPr>
            <a:r>
              <a:rPr lang="es-ES" sz="2400" b="1" dirty="0"/>
              <a:t>DH Fondón </a:t>
            </a:r>
            <a:r>
              <a:rPr lang="es-ES" sz="2400" dirty="0"/>
              <a:t>Phase II:</a:t>
            </a:r>
          </a:p>
          <a:p>
            <a:pPr lvl="0" algn="ctr">
              <a:defRPr/>
            </a:pPr>
            <a:r>
              <a:rPr lang="es-ES" sz="2400" dirty="0"/>
              <a:t>(hybridization with biomass - under construction)</a:t>
            </a:r>
          </a:p>
          <a:p>
            <a:pPr lvl="0" algn="ctr">
              <a:defRPr/>
            </a:pPr>
            <a:endParaRPr lang="es-ES" dirty="0"/>
          </a:p>
          <a:p>
            <a:pPr lvl="0" algn="ctr">
              <a:defRPr/>
            </a:pPr>
            <a:r>
              <a:rPr lang="es-ES" sz="2400" dirty="0"/>
              <a:t> </a:t>
            </a:r>
            <a:r>
              <a:rPr lang="es-ES" sz="2400" b="1" dirty="0">
                <a:solidFill>
                  <a:srgbClr val="0070C0"/>
                </a:solidFill>
              </a:rPr>
              <a:t>1,5 MWth</a:t>
            </a:r>
            <a:endParaRPr lang="es-ES" u="sng" kern="0" dirty="0">
              <a:solidFill>
                <a:prstClr val="black"/>
              </a:solidFill>
              <a:latin typeface="Cambria" panose="02040503050406030204" pitchFamily="18" charset="0"/>
              <a:ea typeface="Cambria" panose="02040503050406030204" pitchFamily="18" charset="0"/>
            </a:endParaRPr>
          </a:p>
          <a:p>
            <a:pPr marL="285750" lvl="0" indent="-285750">
              <a:buFontTx/>
              <a:buChar char="-"/>
              <a:defRPr/>
            </a:pPr>
            <a:endParaRPr lang="es-ES" kern="0" dirty="0">
              <a:solidFill>
                <a:prstClr val="black"/>
              </a:solidFill>
              <a:latin typeface="Cambria" panose="02040503050406030204" pitchFamily="18" charset="0"/>
              <a:ea typeface="Cambria" panose="02040503050406030204" pitchFamily="18" charset="0"/>
            </a:endParaRPr>
          </a:p>
        </p:txBody>
      </p:sp>
      <p:pic>
        <p:nvPicPr>
          <p:cNvPr id="10" name="Imagen 9">
            <a:extLst>
              <a:ext uri="{FF2B5EF4-FFF2-40B4-BE49-F238E27FC236}">
                <a16:creationId xmlns:a16="http://schemas.microsoft.com/office/drawing/2014/main" id="{8C3B6FB9-004D-4AC1-A754-62067A95F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9202" y="436995"/>
            <a:ext cx="4226185" cy="5362638"/>
          </a:xfrm>
          <a:prstGeom prst="rect">
            <a:avLst/>
          </a:prstGeom>
        </p:spPr>
      </p:pic>
      <p:pic>
        <p:nvPicPr>
          <p:cNvPr id="11" name="Imagen 128" descr="Logotipo&#10;&#10;Descripción generada automáticamente">
            <a:hlinkClick r:id="rId5"/>
            <a:extLst>
              <a:ext uri="{FF2B5EF4-FFF2-40B4-BE49-F238E27FC236}">
                <a16:creationId xmlns:a16="http://schemas.microsoft.com/office/drawing/2014/main" id="{4C0C571E-82D0-4362-A706-DD123C34CE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spTree>
    <p:extLst>
      <p:ext uri="{BB962C8B-B14F-4D97-AF65-F5344CB8AC3E}">
        <p14:creationId xmlns:p14="http://schemas.microsoft.com/office/powerpoint/2010/main" val="177934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s-ES" altLang="en-US" dirty="0"/>
              <a:t>Synergies with other European projects</a:t>
            </a:r>
            <a:endParaRPr lang="en-IE" altLang="en-US" dirty="0"/>
          </a:p>
        </p:txBody>
      </p:sp>
      <p:sp>
        <p:nvSpPr>
          <p:cNvPr id="7" name="Content Placeholder 2"/>
          <p:cNvSpPr>
            <a:spLocks noGrp="1"/>
          </p:cNvSpPr>
          <p:nvPr>
            <p:ph idx="1"/>
          </p:nvPr>
        </p:nvSpPr>
        <p:spPr>
          <a:xfrm>
            <a:off x="2064667" y="1622858"/>
            <a:ext cx="7436361" cy="1290037"/>
          </a:xfrm>
        </p:spPr>
        <p:txBody>
          <a:bodyPr/>
          <a:lstStyle/>
          <a:p>
            <a:pPr marL="0" indent="0" algn="ctr">
              <a:spcBef>
                <a:spcPct val="0"/>
              </a:spcBef>
              <a:buClrTx/>
              <a:buNone/>
            </a:pPr>
            <a:endParaRPr lang="es-ES" altLang="en-US" sz="4000" dirty="0">
              <a:hlinkClick r:id="rId3"/>
            </a:endParaRPr>
          </a:p>
          <a:p>
            <a:pPr marL="0" indent="0" algn="ctr">
              <a:spcBef>
                <a:spcPct val="0"/>
              </a:spcBef>
              <a:buClrTx/>
              <a:buNone/>
            </a:pPr>
            <a:endParaRPr lang="es-ES" altLang="en-US" sz="4000" dirty="0">
              <a:hlinkClick r:id="rId3"/>
            </a:endParaRPr>
          </a:p>
          <a:p>
            <a:pPr marL="0" indent="0" algn="ctr">
              <a:spcBef>
                <a:spcPct val="0"/>
              </a:spcBef>
              <a:buClrTx/>
              <a:buNone/>
            </a:pPr>
            <a:endParaRPr lang="en-GB" altLang="en-US" dirty="0"/>
          </a:p>
          <a:p>
            <a:pPr marL="457200" lvl="1" indent="0">
              <a:spcBef>
                <a:spcPct val="0"/>
              </a:spcBef>
              <a:buClrTx/>
              <a:buNone/>
            </a:pPr>
            <a:endParaRPr lang="en-GB" altLang="en-US" dirty="0"/>
          </a:p>
          <a:p>
            <a:pPr marL="0" indent="0">
              <a:spcBef>
                <a:spcPct val="0"/>
              </a:spcBef>
              <a:buClrTx/>
              <a:buNone/>
            </a:pPr>
            <a:endParaRPr lang="en-IE" altLang="en-US" dirty="0"/>
          </a:p>
          <a:p>
            <a:pPr>
              <a:spcAft>
                <a:spcPts val="1200"/>
              </a:spcAft>
            </a:pPr>
            <a:endParaRPr lang="en-GB" dirty="0"/>
          </a:p>
          <a:p>
            <a:pPr lvl="1">
              <a:spcAft>
                <a:spcPts val="1200"/>
              </a:spcAft>
            </a:pPr>
            <a:endParaRPr lang="en-GB" dirty="0"/>
          </a:p>
        </p:txBody>
      </p:sp>
      <p:sp>
        <p:nvSpPr>
          <p:cNvPr id="8" name="Content Placeholder 2">
            <a:extLst>
              <a:ext uri="{FF2B5EF4-FFF2-40B4-BE49-F238E27FC236}">
                <a16:creationId xmlns:a16="http://schemas.microsoft.com/office/drawing/2014/main" id="{E43512F3-EB7C-E14B-9F1B-03539403601B}"/>
              </a:ext>
            </a:extLst>
          </p:cNvPr>
          <p:cNvSpPr txBox="1">
            <a:spLocks/>
          </p:cNvSpPr>
          <p:nvPr/>
        </p:nvSpPr>
        <p:spPr>
          <a:xfrm>
            <a:off x="838199" y="1752281"/>
            <a:ext cx="10905699" cy="15641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IE" altLang="en-US" dirty="0"/>
              <a:t>Recent case studies in R&amp;D European projects.</a:t>
            </a:r>
          </a:p>
          <a:p>
            <a:pPr>
              <a:spcBef>
                <a:spcPct val="0"/>
              </a:spcBef>
              <a:buClrTx/>
            </a:pPr>
            <a:endParaRPr lang="en-IE" altLang="en-US" dirty="0"/>
          </a:p>
          <a:p>
            <a:pPr>
              <a:spcBef>
                <a:spcPct val="0"/>
              </a:spcBef>
              <a:buClrTx/>
            </a:pPr>
            <a:endParaRPr lang="en-IE" altLang="en-US" dirty="0"/>
          </a:p>
          <a:p>
            <a:pPr>
              <a:spcAft>
                <a:spcPts val="1200"/>
              </a:spcAft>
            </a:pPr>
            <a:endParaRPr lang="en-GB" dirty="0"/>
          </a:p>
          <a:p>
            <a:pPr lvl="1">
              <a:spcAft>
                <a:spcPts val="1200"/>
              </a:spcAft>
            </a:pPr>
            <a:endParaRPr lang="en-GB" dirty="0"/>
          </a:p>
        </p:txBody>
      </p:sp>
      <p:pic>
        <p:nvPicPr>
          <p:cNvPr id="9" name="Imagen 8">
            <a:extLst>
              <a:ext uri="{FF2B5EF4-FFF2-40B4-BE49-F238E27FC236}">
                <a16:creationId xmlns:a16="http://schemas.microsoft.com/office/drawing/2014/main" id="{4180D6E5-66E4-814D-9453-F2EE00E854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611" y="2570114"/>
            <a:ext cx="2367722" cy="496799"/>
          </a:xfrm>
          <a:prstGeom prst="rect">
            <a:avLst/>
          </a:prstGeom>
        </p:spPr>
      </p:pic>
      <p:pic>
        <p:nvPicPr>
          <p:cNvPr id="10" name="Picture 10">
            <a:extLst>
              <a:ext uri="{FF2B5EF4-FFF2-40B4-BE49-F238E27FC236}">
                <a16:creationId xmlns:a16="http://schemas.microsoft.com/office/drawing/2014/main" id="{8BEB80CB-9522-E54A-B105-E76D673FB8F8}"/>
              </a:ext>
            </a:extLst>
          </p:cNvPr>
          <p:cNvPicPr/>
          <p:nvPr/>
        </p:nvPicPr>
        <p:blipFill>
          <a:blip r:embed="rId5" cstate="email">
            <a:extLst>
              <a:ext uri="{28A0092B-C50C-407E-A947-70E740481C1C}">
                <a14:useLocalDpi xmlns:a14="http://schemas.microsoft.com/office/drawing/2010/main"/>
              </a:ext>
            </a:extLst>
          </a:blip>
          <a:stretch>
            <a:fillRect/>
          </a:stretch>
        </p:blipFill>
        <p:spPr bwMode="auto">
          <a:xfrm>
            <a:off x="2731984" y="2502568"/>
            <a:ext cx="2388235" cy="539750"/>
          </a:xfrm>
          <a:prstGeom prst="rect">
            <a:avLst/>
          </a:prstGeom>
          <a:noFill/>
          <a:ln>
            <a:noFill/>
          </a:ln>
        </p:spPr>
      </p:pic>
      <p:grpSp>
        <p:nvGrpSpPr>
          <p:cNvPr id="11" name="Grupo 10">
            <a:extLst>
              <a:ext uri="{FF2B5EF4-FFF2-40B4-BE49-F238E27FC236}">
                <a16:creationId xmlns:a16="http://schemas.microsoft.com/office/drawing/2014/main" id="{3705E092-316F-0A4D-864C-AEC88364D4D7}"/>
              </a:ext>
            </a:extLst>
          </p:cNvPr>
          <p:cNvGrpSpPr/>
          <p:nvPr/>
        </p:nvGrpSpPr>
        <p:grpSpPr>
          <a:xfrm>
            <a:off x="207883" y="2482138"/>
            <a:ext cx="2350137" cy="584775"/>
            <a:chOff x="10310" y="0"/>
            <a:chExt cx="1980376" cy="381346"/>
          </a:xfrm>
        </p:grpSpPr>
        <p:sp>
          <p:nvSpPr>
            <p:cNvPr id="12" name="Rectángulo redondeado 23">
              <a:extLst>
                <a:ext uri="{FF2B5EF4-FFF2-40B4-BE49-F238E27FC236}">
                  <a16:creationId xmlns:a16="http://schemas.microsoft.com/office/drawing/2014/main" id="{1C1FD1B0-208A-F24E-B882-F259F4E5C5E3}"/>
                </a:ext>
              </a:extLst>
            </p:cNvPr>
            <p:cNvSpPr/>
            <p:nvPr/>
          </p:nvSpPr>
          <p:spPr>
            <a:xfrm>
              <a:off x="10310" y="0"/>
              <a:ext cx="1980376" cy="381346"/>
            </a:xfrm>
            <a:prstGeom prst="roundRect">
              <a:avLst>
                <a:gd name="adj" fmla="val 10000"/>
              </a:avLst>
            </a:prstGeom>
            <a:solidFill>
              <a:srgbClr val="008839"/>
            </a:solidFill>
            <a:ln w="22225" cap="rnd" cmpd="sng" algn="ctr">
              <a:noFill/>
              <a:prstDash val="solid"/>
            </a:ln>
            <a:effectLst/>
          </p:spPr>
          <p:txBody>
            <a:bodyPr/>
            <a:lstStyle/>
            <a:p>
              <a:endParaRPr lang="es-ES" dirty="0"/>
            </a:p>
          </p:txBody>
        </p:sp>
        <p:sp>
          <p:nvSpPr>
            <p:cNvPr id="13" name="Rectángulo 12">
              <a:extLst>
                <a:ext uri="{FF2B5EF4-FFF2-40B4-BE49-F238E27FC236}">
                  <a16:creationId xmlns:a16="http://schemas.microsoft.com/office/drawing/2014/main" id="{8520D8E5-D768-9548-B894-3585DE53F3BD}"/>
                </a:ext>
              </a:extLst>
            </p:cNvPr>
            <p:cNvSpPr/>
            <p:nvPr/>
          </p:nvSpPr>
          <p:spPr>
            <a:xfrm>
              <a:off x="21479" y="11169"/>
              <a:ext cx="1958038" cy="359008"/>
            </a:xfrm>
            <a:prstGeom prst="rect">
              <a:avLst/>
            </a:prstGeom>
            <a:noFill/>
            <a:ln>
              <a:noFill/>
            </a:ln>
            <a:effectLst/>
          </p:spPr>
          <p:txBody>
            <a:bodyPr spcFirstLastPara="0" vert="horz" wrap="square" lIns="41910" tIns="41910" rIns="41910" bIns="41910"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s-ES" sz="1400" i="0" u="none" strike="noStrike" kern="1200" cap="none" spc="0" normalizeH="0" baseline="0" noProof="0" dirty="0">
                  <a:ln>
                    <a:noFill/>
                  </a:ln>
                  <a:solidFill>
                    <a:sysClr val="window" lastClr="FFFFFF"/>
                  </a:solidFill>
                  <a:effectLst/>
                  <a:uLnTx/>
                  <a:uFillTx/>
                  <a:latin typeface="Montserrat" panose="00000500000000000000" pitchFamily="2" charset="0"/>
                </a:rPr>
                <a:t>REWARDHeat</a:t>
              </a:r>
            </a:p>
            <a:p>
              <a:pPr marL="0" marR="0" lvl="0" indent="0" algn="ctr" defTabSz="466725" eaLnBrk="1" fontAlgn="auto" latinLnBrk="0" hangingPunct="1">
                <a:lnSpc>
                  <a:spcPct val="90000"/>
                </a:lnSpc>
                <a:spcBef>
                  <a:spcPct val="0"/>
                </a:spcBef>
                <a:spcAft>
                  <a:spcPct val="35000"/>
                </a:spcAft>
                <a:buClrTx/>
                <a:buSzTx/>
                <a:buFontTx/>
                <a:buNone/>
                <a:tabLst/>
                <a:defRPr/>
              </a:pPr>
              <a:r>
                <a:rPr kumimoji="0" lang="es-ES" sz="1400" i="0" u="none" strike="noStrike" kern="1200" cap="none" spc="0" normalizeH="0" baseline="0" noProof="0" dirty="0">
                  <a:ln>
                    <a:noFill/>
                  </a:ln>
                  <a:solidFill>
                    <a:sysClr val="window" lastClr="FFFFFF"/>
                  </a:solidFill>
                  <a:effectLst/>
                  <a:uLnTx/>
                  <a:uFillTx/>
                  <a:latin typeface="Montserrat" panose="00000500000000000000" pitchFamily="2" charset="0"/>
                </a:rPr>
                <a:t>(2019-2024)</a:t>
              </a:r>
              <a:endParaRPr kumimoji="0" lang="es-ES" sz="1000" i="0" u="none" strike="noStrike" kern="1200" cap="none" spc="0" normalizeH="0" baseline="0" noProof="0" dirty="0">
                <a:ln>
                  <a:noFill/>
                </a:ln>
                <a:solidFill>
                  <a:sysClr val="window" lastClr="FFFFFF"/>
                </a:solidFill>
                <a:effectLst/>
                <a:uLnTx/>
                <a:uFillTx/>
                <a:latin typeface="Montserrat" panose="00000500000000000000" pitchFamily="2" charset="0"/>
              </a:endParaRPr>
            </a:p>
          </p:txBody>
        </p:sp>
      </p:grpSp>
      <p:sp>
        <p:nvSpPr>
          <p:cNvPr id="14" name="Rectángulo 13">
            <a:extLst>
              <a:ext uri="{FF2B5EF4-FFF2-40B4-BE49-F238E27FC236}">
                <a16:creationId xmlns:a16="http://schemas.microsoft.com/office/drawing/2014/main" id="{335D4CDC-5DFC-0742-8368-271A4F968699}"/>
              </a:ext>
            </a:extLst>
          </p:cNvPr>
          <p:cNvSpPr/>
          <p:nvPr/>
        </p:nvSpPr>
        <p:spPr>
          <a:xfrm>
            <a:off x="7819333" y="2366465"/>
            <a:ext cx="3983276" cy="1015663"/>
          </a:xfrm>
          <a:prstGeom prst="rect">
            <a:avLst/>
          </a:prstGeom>
        </p:spPr>
        <p:txBody>
          <a:bodyPr wrap="square">
            <a:spAutoFit/>
          </a:bodyPr>
          <a:lstStyle/>
          <a:p>
            <a:pPr marL="285750" indent="-285750">
              <a:buFont typeface="Arial" panose="020B0604020202020204" pitchFamily="34" charset="0"/>
              <a:buChar char="•"/>
              <a:defRPr/>
            </a:pPr>
            <a:r>
              <a:rPr lang="es-ES" sz="2000" dirty="0"/>
              <a:t>Recovery of waste heat from electrolyzers for use in district heating networks.</a:t>
            </a:r>
          </a:p>
        </p:txBody>
      </p:sp>
      <p:pic>
        <p:nvPicPr>
          <p:cNvPr id="15" name="Imagen 14">
            <a:extLst>
              <a:ext uri="{FF2B5EF4-FFF2-40B4-BE49-F238E27FC236}">
                <a16:creationId xmlns:a16="http://schemas.microsoft.com/office/drawing/2014/main" id="{CC7D8C09-E75E-7346-922F-1460A8038B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57333" y="3382128"/>
            <a:ext cx="1356277" cy="1018127"/>
          </a:xfrm>
          <a:prstGeom prst="rect">
            <a:avLst/>
          </a:prstGeom>
        </p:spPr>
      </p:pic>
      <p:pic>
        <p:nvPicPr>
          <p:cNvPr id="16" name="Picture 4" descr="A picture containing text, clipart&#10;&#10;Description automatically generated">
            <a:extLst>
              <a:ext uri="{FF2B5EF4-FFF2-40B4-BE49-F238E27FC236}">
                <a16:creationId xmlns:a16="http://schemas.microsoft.com/office/drawing/2014/main" id="{7912D501-2389-E345-A47A-2BA4F69682DD}"/>
              </a:ext>
            </a:extLst>
          </p:cNvPr>
          <p:cNvPicPr/>
          <p:nvPr/>
        </p:nvPicPr>
        <p:blipFill>
          <a:blip r:embed="rId7" cstate="email">
            <a:extLst>
              <a:ext uri="{28A0092B-C50C-407E-A947-70E740481C1C}">
                <a14:useLocalDpi xmlns:a14="http://schemas.microsoft.com/office/drawing/2010/main"/>
              </a:ext>
            </a:extLst>
          </a:blip>
          <a:stretch>
            <a:fillRect/>
          </a:stretch>
        </p:blipFill>
        <p:spPr>
          <a:xfrm>
            <a:off x="2731984" y="3742749"/>
            <a:ext cx="2450519" cy="558753"/>
          </a:xfrm>
          <a:prstGeom prst="rect">
            <a:avLst/>
          </a:prstGeom>
        </p:spPr>
      </p:pic>
      <p:grpSp>
        <p:nvGrpSpPr>
          <p:cNvPr id="17" name="Grupo 16">
            <a:extLst>
              <a:ext uri="{FF2B5EF4-FFF2-40B4-BE49-F238E27FC236}">
                <a16:creationId xmlns:a16="http://schemas.microsoft.com/office/drawing/2014/main" id="{D8D92C90-55F4-C04E-B59D-3A20215BAC98}"/>
              </a:ext>
            </a:extLst>
          </p:cNvPr>
          <p:cNvGrpSpPr/>
          <p:nvPr/>
        </p:nvGrpSpPr>
        <p:grpSpPr>
          <a:xfrm>
            <a:off x="249014" y="3682076"/>
            <a:ext cx="2309006" cy="616143"/>
            <a:chOff x="10310" y="0"/>
            <a:chExt cx="1980376" cy="381346"/>
          </a:xfrm>
        </p:grpSpPr>
        <p:sp>
          <p:nvSpPr>
            <p:cNvPr id="18" name="Rectángulo redondeado 23">
              <a:extLst>
                <a:ext uri="{FF2B5EF4-FFF2-40B4-BE49-F238E27FC236}">
                  <a16:creationId xmlns:a16="http://schemas.microsoft.com/office/drawing/2014/main" id="{DA4EFCAA-03BE-0F4C-8FFC-CEAF0007C4AE}"/>
                </a:ext>
              </a:extLst>
            </p:cNvPr>
            <p:cNvSpPr/>
            <p:nvPr/>
          </p:nvSpPr>
          <p:spPr>
            <a:xfrm>
              <a:off x="10310" y="0"/>
              <a:ext cx="1980376" cy="381346"/>
            </a:xfrm>
            <a:prstGeom prst="roundRect">
              <a:avLst>
                <a:gd name="adj" fmla="val 10000"/>
              </a:avLst>
            </a:prstGeom>
            <a:solidFill>
              <a:srgbClr val="008839"/>
            </a:solidFill>
            <a:ln w="22225" cap="rnd" cmpd="sng" algn="ctr">
              <a:noFill/>
              <a:prstDash val="solid"/>
            </a:ln>
            <a:effectLst/>
          </p:spPr>
          <p:txBody>
            <a:bodyPr/>
            <a:lstStyle/>
            <a:p>
              <a:endParaRPr lang="es-ES" dirty="0"/>
            </a:p>
          </p:txBody>
        </p:sp>
        <p:sp>
          <p:nvSpPr>
            <p:cNvPr id="19" name="Rectángulo 18">
              <a:extLst>
                <a:ext uri="{FF2B5EF4-FFF2-40B4-BE49-F238E27FC236}">
                  <a16:creationId xmlns:a16="http://schemas.microsoft.com/office/drawing/2014/main" id="{8CFDBFE3-823B-BC43-B030-331F06081C99}"/>
                </a:ext>
              </a:extLst>
            </p:cNvPr>
            <p:cNvSpPr/>
            <p:nvPr/>
          </p:nvSpPr>
          <p:spPr>
            <a:xfrm>
              <a:off x="21479" y="11169"/>
              <a:ext cx="1958038" cy="359008"/>
            </a:xfrm>
            <a:prstGeom prst="rect">
              <a:avLst/>
            </a:prstGeom>
            <a:noFill/>
            <a:ln>
              <a:noFill/>
            </a:ln>
            <a:effectLst/>
          </p:spPr>
          <p:txBody>
            <a:bodyPr spcFirstLastPara="0" vert="horz" wrap="square" lIns="41910" tIns="41910" rIns="41910" bIns="41910"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s-ES" sz="1400" i="0" u="none" strike="noStrike" kern="1200" cap="none" spc="0" normalizeH="0" baseline="0" noProof="0" dirty="0">
                  <a:ln>
                    <a:noFill/>
                  </a:ln>
                  <a:solidFill>
                    <a:sysClr val="window" lastClr="FFFFFF"/>
                  </a:solidFill>
                  <a:effectLst/>
                  <a:uLnTx/>
                  <a:uFillTx/>
                  <a:latin typeface="Montserrat" panose="00000500000000000000" pitchFamily="2" charset="0"/>
                </a:rPr>
                <a:t>GreenJOBS</a:t>
              </a:r>
              <a:endParaRPr lang="es-ES" sz="1400" dirty="0">
                <a:solidFill>
                  <a:sysClr val="window" lastClr="FFFFFF"/>
                </a:solidFill>
                <a:latin typeface="Montserrat" panose="00000500000000000000" pitchFamily="2" charset="0"/>
              </a:endParaRPr>
            </a:p>
            <a:p>
              <a:pPr marL="0" marR="0" lvl="0" indent="0" algn="ctr" defTabSz="466725" eaLnBrk="1" fontAlgn="auto" latinLnBrk="0" hangingPunct="1">
                <a:lnSpc>
                  <a:spcPct val="90000"/>
                </a:lnSpc>
                <a:spcBef>
                  <a:spcPct val="0"/>
                </a:spcBef>
                <a:spcAft>
                  <a:spcPct val="35000"/>
                </a:spcAft>
                <a:buClrTx/>
                <a:buSzTx/>
                <a:buFontTx/>
                <a:buNone/>
                <a:tabLst/>
                <a:defRPr/>
              </a:pPr>
              <a:r>
                <a:rPr kumimoji="0" lang="es-ES" sz="1400" i="0" u="none" strike="noStrike" kern="1200" cap="none" spc="0" normalizeH="0" baseline="0" noProof="0" dirty="0">
                  <a:ln>
                    <a:noFill/>
                  </a:ln>
                  <a:solidFill>
                    <a:sysClr val="window" lastClr="FFFFFF"/>
                  </a:solidFill>
                  <a:effectLst/>
                  <a:uLnTx/>
                  <a:uFillTx/>
                  <a:latin typeface="Montserrat" panose="00000500000000000000" pitchFamily="2" charset="0"/>
                </a:rPr>
                <a:t>(2022-2025)</a:t>
              </a:r>
              <a:endParaRPr kumimoji="0" lang="es-ES" sz="1000" i="0" u="none" strike="noStrike" kern="1200" cap="none" spc="0" normalizeH="0" baseline="0" noProof="0" dirty="0">
                <a:ln>
                  <a:noFill/>
                </a:ln>
                <a:solidFill>
                  <a:sysClr val="window" lastClr="FFFFFF"/>
                </a:solidFill>
                <a:effectLst/>
                <a:uLnTx/>
                <a:uFillTx/>
                <a:latin typeface="Montserrat" panose="00000500000000000000" pitchFamily="2" charset="0"/>
              </a:endParaRPr>
            </a:p>
          </p:txBody>
        </p:sp>
      </p:grpSp>
      <p:sp>
        <p:nvSpPr>
          <p:cNvPr id="20" name="Rectángulo 19">
            <a:extLst>
              <a:ext uri="{FF2B5EF4-FFF2-40B4-BE49-F238E27FC236}">
                <a16:creationId xmlns:a16="http://schemas.microsoft.com/office/drawing/2014/main" id="{675DDF75-D835-A64F-B29B-F2F4E27F782E}"/>
              </a:ext>
            </a:extLst>
          </p:cNvPr>
          <p:cNvSpPr/>
          <p:nvPr/>
        </p:nvSpPr>
        <p:spPr>
          <a:xfrm>
            <a:off x="7819333" y="3352583"/>
            <a:ext cx="4072251" cy="1323439"/>
          </a:xfrm>
          <a:prstGeom prst="rect">
            <a:avLst/>
          </a:prstGeom>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s-ES" sz="2000" dirty="0"/>
              <a:t>Assessment of the feasibility of implementing green hydrogen generation plants, mainly in mining areas.</a:t>
            </a:r>
          </a:p>
        </p:txBody>
      </p:sp>
      <p:sp>
        <p:nvSpPr>
          <p:cNvPr id="2" name="Rectángulo 1">
            <a:extLst>
              <a:ext uri="{FF2B5EF4-FFF2-40B4-BE49-F238E27FC236}">
                <a16:creationId xmlns:a16="http://schemas.microsoft.com/office/drawing/2014/main" id="{A9868E0A-056F-4EAF-977A-EAE646FBFF0B}"/>
              </a:ext>
            </a:extLst>
          </p:cNvPr>
          <p:cNvSpPr/>
          <p:nvPr/>
        </p:nvSpPr>
        <p:spPr>
          <a:xfrm>
            <a:off x="681491" y="4724567"/>
            <a:ext cx="9540240" cy="1061829"/>
          </a:xfrm>
          <a:prstGeom prst="rect">
            <a:avLst/>
          </a:prstGeom>
        </p:spPr>
        <p:txBody>
          <a:bodyPr wrap="square">
            <a:spAutoFit/>
          </a:bodyPr>
          <a:lstStyle/>
          <a:p>
            <a:pPr marL="228600" indent="-228600">
              <a:spcBef>
                <a:spcPct val="0"/>
              </a:spcBef>
              <a:spcAft>
                <a:spcPts val="1800"/>
              </a:spcAft>
              <a:buFont typeface="Arial" panose="020B0604020202020204" pitchFamily="34" charset="0"/>
              <a:buChar char="•"/>
            </a:pPr>
            <a:r>
              <a:rPr lang="en-IE" altLang="en-US" sz="2400" dirty="0"/>
              <a:t>Opportunity: - Efficiency of PEM electrolysis is approximately 70%</a:t>
            </a:r>
          </a:p>
          <a:p>
            <a:pPr>
              <a:spcBef>
                <a:spcPct val="0"/>
              </a:spcBef>
              <a:spcAft>
                <a:spcPts val="1800"/>
              </a:spcAft>
            </a:pPr>
            <a:r>
              <a:rPr lang="en-IE" altLang="en-US" sz="2400" dirty="0"/>
              <a:t>		  - Heat losses usable in our District heating Networks</a:t>
            </a:r>
          </a:p>
        </p:txBody>
      </p:sp>
      <p:pic>
        <p:nvPicPr>
          <p:cNvPr id="21" name="Imagen 128" descr="Logotipo&#10;&#10;Descripción generada automáticamente">
            <a:hlinkClick r:id="rId8"/>
            <a:extLst>
              <a:ext uri="{FF2B5EF4-FFF2-40B4-BE49-F238E27FC236}">
                <a16:creationId xmlns:a16="http://schemas.microsoft.com/office/drawing/2014/main" id="{09472945-0B24-4C56-8BF8-7EC3C9BBB3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spTree>
    <p:extLst>
      <p:ext uri="{BB962C8B-B14F-4D97-AF65-F5344CB8AC3E}">
        <p14:creationId xmlns:p14="http://schemas.microsoft.com/office/powerpoint/2010/main" val="355039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192D8AC2-A005-384D-9C52-595F549970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0656" y="491951"/>
            <a:ext cx="4720743" cy="3259409"/>
          </a:xfrm>
          <a:prstGeom prst="rect">
            <a:avLst/>
          </a:prstGeom>
        </p:spPr>
      </p:pic>
      <p:graphicFrame>
        <p:nvGraphicFramePr>
          <p:cNvPr id="30" name="Gráfico 29">
            <a:extLst>
              <a:ext uri="{FF2B5EF4-FFF2-40B4-BE49-F238E27FC236}">
                <a16:creationId xmlns:a16="http://schemas.microsoft.com/office/drawing/2014/main" id="{D781B5D6-3D5C-0946-B9E5-DF1C51B05013}"/>
              </a:ext>
            </a:extLst>
          </p:cNvPr>
          <p:cNvGraphicFramePr>
            <a:graphicFrameLocks/>
          </p:cNvGraphicFramePr>
          <p:nvPr>
            <p:extLst>
              <p:ext uri="{D42A27DB-BD31-4B8C-83A1-F6EECF244321}">
                <p14:modId xmlns:p14="http://schemas.microsoft.com/office/powerpoint/2010/main" val="3749818889"/>
              </p:ext>
            </p:extLst>
          </p:nvPr>
        </p:nvGraphicFramePr>
        <p:xfrm>
          <a:off x="7365304" y="3788562"/>
          <a:ext cx="3707704" cy="2214064"/>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err="1"/>
              <a:t>Heat</a:t>
            </a:r>
            <a:r>
              <a:rPr lang="pl-PL" altLang="en-US" dirty="0"/>
              <a:t> </a:t>
            </a:r>
            <a:r>
              <a:rPr lang="pl-PL" altLang="en-US" dirty="0" err="1"/>
              <a:t>recovery</a:t>
            </a:r>
            <a:endParaRPr lang="en-IE" altLang="en-US" dirty="0"/>
          </a:p>
        </p:txBody>
      </p:sp>
      <p:sp>
        <p:nvSpPr>
          <p:cNvPr id="7" name="Content Placeholder 2"/>
          <p:cNvSpPr>
            <a:spLocks noGrp="1"/>
          </p:cNvSpPr>
          <p:nvPr>
            <p:ph idx="1"/>
          </p:nvPr>
        </p:nvSpPr>
        <p:spPr>
          <a:xfrm>
            <a:off x="2064667" y="1622858"/>
            <a:ext cx="7436361" cy="1290037"/>
          </a:xfrm>
        </p:spPr>
        <p:txBody>
          <a:bodyPr/>
          <a:lstStyle/>
          <a:p>
            <a:pPr marL="0" indent="0" algn="ctr">
              <a:spcBef>
                <a:spcPct val="0"/>
              </a:spcBef>
              <a:buClrTx/>
              <a:buNone/>
            </a:pPr>
            <a:endParaRPr lang="es-ES" altLang="en-US" sz="4000" dirty="0">
              <a:hlinkClick r:id="rId5"/>
            </a:endParaRPr>
          </a:p>
          <a:p>
            <a:pPr marL="0" indent="0" algn="ctr">
              <a:spcBef>
                <a:spcPct val="0"/>
              </a:spcBef>
              <a:buClrTx/>
              <a:buNone/>
            </a:pPr>
            <a:endParaRPr lang="es-ES" altLang="en-US" sz="4000" dirty="0">
              <a:hlinkClick r:id="rId5"/>
            </a:endParaRPr>
          </a:p>
          <a:p>
            <a:pPr marL="0" indent="0" algn="ctr">
              <a:spcBef>
                <a:spcPct val="0"/>
              </a:spcBef>
              <a:buClrTx/>
              <a:buNone/>
            </a:pPr>
            <a:endParaRPr lang="en-GB" altLang="en-US" dirty="0"/>
          </a:p>
          <a:p>
            <a:pPr marL="457200" lvl="1" indent="0">
              <a:spcBef>
                <a:spcPct val="0"/>
              </a:spcBef>
              <a:buClrTx/>
              <a:buNone/>
            </a:pPr>
            <a:endParaRPr lang="en-GB" altLang="en-US" dirty="0"/>
          </a:p>
          <a:p>
            <a:pPr marL="0" indent="0">
              <a:spcBef>
                <a:spcPct val="0"/>
              </a:spcBef>
              <a:buClrTx/>
              <a:buNone/>
            </a:pPr>
            <a:endParaRPr lang="en-IE" altLang="en-US" dirty="0"/>
          </a:p>
          <a:p>
            <a:pPr>
              <a:spcAft>
                <a:spcPts val="1200"/>
              </a:spcAft>
            </a:pPr>
            <a:endParaRPr lang="en-GB" dirty="0"/>
          </a:p>
          <a:p>
            <a:pPr lvl="1">
              <a:spcAft>
                <a:spcPts val="1200"/>
              </a:spcAft>
            </a:pPr>
            <a:endParaRPr lang="en-GB" dirty="0"/>
          </a:p>
        </p:txBody>
      </p:sp>
      <p:graphicFrame>
        <p:nvGraphicFramePr>
          <p:cNvPr id="27" name="Objeto 26">
            <a:extLst>
              <a:ext uri="{FF2B5EF4-FFF2-40B4-BE49-F238E27FC236}">
                <a16:creationId xmlns:a16="http://schemas.microsoft.com/office/drawing/2014/main" id="{1F8BD9D4-8CCE-3346-8F93-67FB8A2E242C}"/>
              </a:ext>
            </a:extLst>
          </p:cNvPr>
          <p:cNvGraphicFramePr>
            <a:graphicFrameLocks noChangeAspect="1"/>
          </p:cNvGraphicFramePr>
          <p:nvPr>
            <p:extLst>
              <p:ext uri="{D42A27DB-BD31-4B8C-83A1-F6EECF244321}">
                <p14:modId xmlns:p14="http://schemas.microsoft.com/office/powerpoint/2010/main" val="459216815"/>
              </p:ext>
            </p:extLst>
          </p:nvPr>
        </p:nvGraphicFramePr>
        <p:xfrm>
          <a:off x="838199" y="3923919"/>
          <a:ext cx="6044788" cy="1943351"/>
        </p:xfrm>
        <a:graphic>
          <a:graphicData uri="http://schemas.openxmlformats.org/presentationml/2006/ole">
            <mc:AlternateContent xmlns:mc="http://schemas.openxmlformats.org/markup-compatibility/2006">
              <mc:Choice xmlns:v="urn:schemas-microsoft-com:vml" Requires="v">
                <p:oleObj name="Hoja de cálculo" r:id="rId6" imgW="5362670" imgH="1723930" progId="Excel.Sheet.12">
                  <p:embed/>
                </p:oleObj>
              </mc:Choice>
              <mc:Fallback>
                <p:oleObj name="Hoja de cálculo" r:id="rId6" imgW="5362670" imgH="1723930" progId="Excel.Sheet.12">
                  <p:embed/>
                  <p:pic>
                    <p:nvPicPr>
                      <p:cNvPr id="27" name="Objeto 26">
                        <a:extLst>
                          <a:ext uri="{FF2B5EF4-FFF2-40B4-BE49-F238E27FC236}">
                            <a16:creationId xmlns:a16="http://schemas.microsoft.com/office/drawing/2014/main" id="{1F8BD9D4-8CCE-3346-8F93-67FB8A2E242C}"/>
                          </a:ext>
                        </a:extLst>
                      </p:cNvPr>
                      <p:cNvPicPr/>
                      <p:nvPr/>
                    </p:nvPicPr>
                    <p:blipFill>
                      <a:blip r:embed="rId7"/>
                      <a:stretch>
                        <a:fillRect/>
                      </a:stretch>
                    </p:blipFill>
                    <p:spPr>
                      <a:xfrm>
                        <a:off x="838199" y="3923919"/>
                        <a:ext cx="6044788" cy="1943351"/>
                      </a:xfrm>
                      <a:prstGeom prst="rect">
                        <a:avLst/>
                      </a:prstGeom>
                    </p:spPr>
                  </p:pic>
                </p:oleObj>
              </mc:Fallback>
            </mc:AlternateContent>
          </a:graphicData>
        </a:graphic>
      </p:graphicFrame>
      <p:sp>
        <p:nvSpPr>
          <p:cNvPr id="28" name="Flecha: hacia abajo 5">
            <a:extLst>
              <a:ext uri="{FF2B5EF4-FFF2-40B4-BE49-F238E27FC236}">
                <a16:creationId xmlns:a16="http://schemas.microsoft.com/office/drawing/2014/main" id="{B5F38514-EA6F-324D-8B67-07BCF5D9BF55}"/>
              </a:ext>
            </a:extLst>
          </p:cNvPr>
          <p:cNvSpPr/>
          <p:nvPr/>
        </p:nvSpPr>
        <p:spPr>
          <a:xfrm>
            <a:off x="9700152" y="5046734"/>
            <a:ext cx="208547" cy="28875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ctángulo 28">
            <a:extLst>
              <a:ext uri="{FF2B5EF4-FFF2-40B4-BE49-F238E27FC236}">
                <a16:creationId xmlns:a16="http://schemas.microsoft.com/office/drawing/2014/main" id="{56F20B0B-189D-0E45-8A67-299723A1E046}"/>
              </a:ext>
            </a:extLst>
          </p:cNvPr>
          <p:cNvSpPr/>
          <p:nvPr/>
        </p:nvSpPr>
        <p:spPr>
          <a:xfrm>
            <a:off x="9908699" y="5006447"/>
            <a:ext cx="583814" cy="369332"/>
          </a:xfrm>
          <a:prstGeom prst="rect">
            <a:avLst/>
          </a:prstGeom>
        </p:spPr>
        <p:txBody>
          <a:bodyPr wrap="none">
            <a:spAutoFit/>
          </a:bodyPr>
          <a:lstStyle/>
          <a:p>
            <a:r>
              <a:rPr lang="es-ES" b="1" dirty="0">
                <a:solidFill>
                  <a:srgbClr val="0070C0"/>
                </a:solidFill>
              </a:rPr>
              <a:t>27%</a:t>
            </a:r>
          </a:p>
        </p:txBody>
      </p:sp>
      <p:sp>
        <p:nvSpPr>
          <p:cNvPr id="31" name="Content Placeholder 2">
            <a:extLst>
              <a:ext uri="{FF2B5EF4-FFF2-40B4-BE49-F238E27FC236}">
                <a16:creationId xmlns:a16="http://schemas.microsoft.com/office/drawing/2014/main" id="{E29EFAE4-AFA5-0848-93DD-1EDA0F4D720E}"/>
              </a:ext>
            </a:extLst>
          </p:cNvPr>
          <p:cNvSpPr txBox="1">
            <a:spLocks/>
          </p:cNvSpPr>
          <p:nvPr/>
        </p:nvSpPr>
        <p:spPr>
          <a:xfrm>
            <a:off x="425885" y="1752280"/>
            <a:ext cx="6826685" cy="199907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Cooling temperatures up to 30-40°.</a:t>
            </a:r>
          </a:p>
          <a:p>
            <a:r>
              <a:rPr lang="es-ES" dirty="0"/>
              <a:t>Very high efficiency for space heating and DHW through the use of water-to-water chillers or heat pumps.</a:t>
            </a:r>
          </a:p>
        </p:txBody>
      </p:sp>
      <p:pic>
        <p:nvPicPr>
          <p:cNvPr id="10" name="Imagen 128" descr="Logotipo&#10;&#10;Descripción generada automáticamente">
            <a:hlinkClick r:id="rId8"/>
            <a:extLst>
              <a:ext uri="{FF2B5EF4-FFF2-40B4-BE49-F238E27FC236}">
                <a16:creationId xmlns:a16="http://schemas.microsoft.com/office/drawing/2014/main" id="{62C19D21-453C-475E-9C40-BBDE9E5A156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spTree>
    <p:extLst>
      <p:ext uri="{BB962C8B-B14F-4D97-AF65-F5344CB8AC3E}">
        <p14:creationId xmlns:p14="http://schemas.microsoft.com/office/powerpoint/2010/main" val="173846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20661-6858-7EFE-1103-152C7E5E9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C45A3-AB28-0A89-61CB-ECF0018AB4BF}"/>
              </a:ext>
            </a:extLst>
          </p:cNvPr>
          <p:cNvSpPr>
            <a:spLocks noGrp="1"/>
          </p:cNvSpPr>
          <p:nvPr>
            <p:ph type="title"/>
          </p:nvPr>
        </p:nvSpPr>
        <p:spPr>
          <a:xfrm>
            <a:off x="838199" y="482860"/>
            <a:ext cx="10515600" cy="782357"/>
          </a:xfrm>
        </p:spPr>
        <p:txBody>
          <a:bodyPr/>
          <a:lstStyle/>
          <a:p>
            <a:r>
              <a:rPr lang="en-GB" dirty="0"/>
              <a:t>Where do we come from?</a:t>
            </a:r>
          </a:p>
        </p:txBody>
      </p:sp>
      <p:sp>
        <p:nvSpPr>
          <p:cNvPr id="6" name="Content Placeholder 2">
            <a:extLst>
              <a:ext uri="{FF2B5EF4-FFF2-40B4-BE49-F238E27FC236}">
                <a16:creationId xmlns:a16="http://schemas.microsoft.com/office/drawing/2014/main" id="{CEE90CA0-371D-50F1-9349-4B001CD5A7ED}"/>
              </a:ext>
            </a:extLst>
          </p:cNvPr>
          <p:cNvSpPr txBox="1">
            <a:spLocks/>
          </p:cNvSpPr>
          <p:nvPr/>
        </p:nvSpPr>
        <p:spPr>
          <a:xfrm>
            <a:off x="282789" y="1475745"/>
            <a:ext cx="11682048" cy="11879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dirty="0"/>
              <a:t>Recovery Project developed a framework for land rehabilitation and ecological restoration in areas affected by coal mining, with the aim of accelerating the recovery of degraded and transformed ecosystems to achieve a good ecological status.</a:t>
            </a:r>
            <a:endParaRPr lang="en-GB" dirty="0"/>
          </a:p>
        </p:txBody>
      </p:sp>
      <p:pic>
        <p:nvPicPr>
          <p:cNvPr id="4" name="Imagen 3">
            <a:extLst>
              <a:ext uri="{FF2B5EF4-FFF2-40B4-BE49-F238E27FC236}">
                <a16:creationId xmlns:a16="http://schemas.microsoft.com/office/drawing/2014/main" id="{364BCF5B-8B96-74E9-7793-2708D209BBC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583" y="2719399"/>
            <a:ext cx="3998962" cy="2249416"/>
          </a:xfrm>
          <a:prstGeom prst="rect">
            <a:avLst/>
          </a:prstGeom>
        </p:spPr>
      </p:pic>
      <p:pic>
        <p:nvPicPr>
          <p:cNvPr id="7" name="Imagen 6">
            <a:extLst>
              <a:ext uri="{FF2B5EF4-FFF2-40B4-BE49-F238E27FC236}">
                <a16:creationId xmlns:a16="http://schemas.microsoft.com/office/drawing/2014/main" id="{13BB53F7-B553-09A7-3E35-A6B4326D7AF4}"/>
              </a:ext>
            </a:extLst>
          </p:cNvPr>
          <p:cNvPicPr>
            <a:picLocks noChangeAspect="1"/>
          </p:cNvPicPr>
          <p:nvPr/>
        </p:nvPicPr>
        <p:blipFill>
          <a:blip r:embed="rId4"/>
          <a:stretch>
            <a:fillRect/>
          </a:stretch>
        </p:blipFill>
        <p:spPr>
          <a:xfrm>
            <a:off x="282788" y="3049471"/>
            <a:ext cx="6050475" cy="2160884"/>
          </a:xfrm>
          <a:prstGeom prst="rect">
            <a:avLst/>
          </a:prstGeom>
        </p:spPr>
      </p:pic>
      <p:pic>
        <p:nvPicPr>
          <p:cNvPr id="8" name="Imagen 7">
            <a:extLst>
              <a:ext uri="{FF2B5EF4-FFF2-40B4-BE49-F238E27FC236}">
                <a16:creationId xmlns:a16="http://schemas.microsoft.com/office/drawing/2014/main" id="{7ED8F830-C72A-AFA3-F1AE-0BA8FD9BB902}"/>
              </a:ext>
            </a:extLst>
          </p:cNvPr>
          <p:cNvPicPr>
            <a:picLocks noChangeAspect="1"/>
          </p:cNvPicPr>
          <p:nvPr/>
        </p:nvPicPr>
        <p:blipFill>
          <a:blip r:embed="rId5"/>
          <a:stretch>
            <a:fillRect/>
          </a:stretch>
        </p:blipFill>
        <p:spPr>
          <a:xfrm>
            <a:off x="4288940" y="4539762"/>
            <a:ext cx="5778432" cy="2063726"/>
          </a:xfrm>
          <a:prstGeom prst="rect">
            <a:avLst/>
          </a:prstGeom>
        </p:spPr>
      </p:pic>
      <p:pic>
        <p:nvPicPr>
          <p:cNvPr id="9" name="Imagen 8">
            <a:hlinkClick r:id="rId6"/>
            <a:extLst>
              <a:ext uri="{FF2B5EF4-FFF2-40B4-BE49-F238E27FC236}">
                <a16:creationId xmlns:a16="http://schemas.microsoft.com/office/drawing/2014/main" id="{9242E445-3CA5-0E01-02D2-065817C807CF}"/>
              </a:ext>
            </a:extLst>
          </p:cNvPr>
          <p:cNvPicPr>
            <a:picLocks noChangeAspect="1"/>
          </p:cNvPicPr>
          <p:nvPr/>
        </p:nvPicPr>
        <p:blipFill>
          <a:blip r:embed="rId7"/>
          <a:stretch>
            <a:fillRect/>
          </a:stretch>
        </p:blipFill>
        <p:spPr>
          <a:xfrm>
            <a:off x="9963556" y="0"/>
            <a:ext cx="1527148" cy="1527148"/>
          </a:xfrm>
          <a:prstGeom prst="rect">
            <a:avLst/>
          </a:prstGeom>
        </p:spPr>
      </p:pic>
      <p:pic>
        <p:nvPicPr>
          <p:cNvPr id="10" name="Imagen 9">
            <a:extLst>
              <a:ext uri="{FF2B5EF4-FFF2-40B4-BE49-F238E27FC236}">
                <a16:creationId xmlns:a16="http://schemas.microsoft.com/office/drawing/2014/main" id="{69515F9C-3097-8A9D-3E75-CB191E6C030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628822" y="4964418"/>
            <a:ext cx="1563178" cy="980818"/>
          </a:xfrm>
          <a:prstGeom prst="rect">
            <a:avLst/>
          </a:prstGeom>
        </p:spPr>
      </p:pic>
    </p:spTree>
    <p:extLst>
      <p:ext uri="{BB962C8B-B14F-4D97-AF65-F5344CB8AC3E}">
        <p14:creationId xmlns:p14="http://schemas.microsoft.com/office/powerpoint/2010/main" val="3050558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a:t>Recovery of </a:t>
            </a:r>
            <a:r>
              <a:rPr lang="pl-PL" altLang="en-US" dirty="0" err="1"/>
              <a:t>mining</a:t>
            </a:r>
            <a:r>
              <a:rPr lang="pl-PL" altLang="en-US" dirty="0"/>
              <a:t> </a:t>
            </a:r>
            <a:r>
              <a:rPr lang="pl-PL" altLang="en-US" dirty="0" err="1"/>
              <a:t>areas</a:t>
            </a:r>
            <a:endParaRPr lang="en-IE" altLang="en-US" dirty="0"/>
          </a:p>
        </p:txBody>
      </p:sp>
      <p:sp>
        <p:nvSpPr>
          <p:cNvPr id="7" name="CuadroTexto 4">
            <a:extLst>
              <a:ext uri="{FF2B5EF4-FFF2-40B4-BE49-F238E27FC236}">
                <a16:creationId xmlns:a16="http://schemas.microsoft.com/office/drawing/2014/main" id="{5E2AD5C5-B74B-5744-9C93-9F5B1346DE95}"/>
              </a:ext>
            </a:extLst>
          </p:cNvPr>
          <p:cNvSpPr txBox="1"/>
          <p:nvPr/>
        </p:nvSpPr>
        <p:spPr>
          <a:xfrm>
            <a:off x="584341" y="1494183"/>
            <a:ext cx="6783305" cy="907941"/>
          </a:xfrm>
          <a:prstGeom prst="rect">
            <a:avLst/>
          </a:prstGeom>
          <a:noFill/>
          <a:ln w="19050">
            <a:no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ES"/>
            </a:defPPr>
            <a:lvl1pPr marL="285750" indent="-285750">
              <a:spcBef>
                <a:spcPts val="600"/>
              </a:spcBef>
              <a:buFont typeface="Arial" panose="020B0604020202020204" pitchFamily="34" charset="0"/>
              <a:buChar char="•"/>
              <a:defRPr b="1">
                <a:solidFill>
                  <a:srgbClr val="00206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sz="2400" b="0" dirty="0">
                <a:solidFill>
                  <a:schemeClr val="tx1"/>
                </a:solidFill>
              </a:rPr>
              <a:t>Water from La Nalona (former coal mine)</a:t>
            </a:r>
          </a:p>
          <a:p>
            <a:r>
              <a:rPr lang="es-ES" sz="2400" b="0" dirty="0">
                <a:solidFill>
                  <a:schemeClr val="tx1"/>
                </a:solidFill>
              </a:rPr>
              <a:t>2.5 MW electrolyzer stack</a:t>
            </a:r>
          </a:p>
        </p:txBody>
      </p:sp>
      <p:pic>
        <p:nvPicPr>
          <p:cNvPr id="8" name="Imagen 7">
            <a:extLst>
              <a:ext uri="{FF2B5EF4-FFF2-40B4-BE49-F238E27FC236}">
                <a16:creationId xmlns:a16="http://schemas.microsoft.com/office/drawing/2014/main" id="{6E010237-BB9F-2044-BB3E-489993D40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450" y="2588198"/>
            <a:ext cx="7080195" cy="3981772"/>
          </a:xfrm>
          <a:prstGeom prst="rect">
            <a:avLst/>
          </a:prstGeom>
          <a:ln w="31750">
            <a:solidFill>
              <a:schemeClr val="tx1"/>
            </a:solidFill>
          </a:ln>
        </p:spPr>
      </p:pic>
      <p:pic>
        <p:nvPicPr>
          <p:cNvPr id="9" name="Picture 19">
            <a:extLst>
              <a:ext uri="{FF2B5EF4-FFF2-40B4-BE49-F238E27FC236}">
                <a16:creationId xmlns:a16="http://schemas.microsoft.com/office/drawing/2014/main" id="{23B829D6-8403-C941-9D6C-05CC3246CD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53143" y="436995"/>
            <a:ext cx="2623100" cy="1537126"/>
          </a:xfrm>
          <a:prstGeom prst="rect">
            <a:avLst/>
          </a:prstGeom>
          <a:ln>
            <a:noFill/>
          </a:ln>
        </p:spPr>
      </p:pic>
      <p:pic>
        <p:nvPicPr>
          <p:cNvPr id="10" name="Picture 19">
            <a:extLst>
              <a:ext uri="{FF2B5EF4-FFF2-40B4-BE49-F238E27FC236}">
                <a16:creationId xmlns:a16="http://schemas.microsoft.com/office/drawing/2014/main" id="{0E589FD7-70A9-7D4A-A735-9AB9E5EBCB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3509" y="3778712"/>
            <a:ext cx="2935102" cy="2100361"/>
          </a:xfrm>
          <a:prstGeom prst="rect">
            <a:avLst/>
          </a:prstGeom>
          <a:ln>
            <a:noFill/>
          </a:ln>
        </p:spPr>
      </p:pic>
      <p:cxnSp>
        <p:nvCxnSpPr>
          <p:cNvPr id="11" name="Conector recto de flecha 10">
            <a:extLst>
              <a:ext uri="{FF2B5EF4-FFF2-40B4-BE49-F238E27FC236}">
                <a16:creationId xmlns:a16="http://schemas.microsoft.com/office/drawing/2014/main" id="{CD01F410-DB74-9D49-9456-EC83501526F8}"/>
              </a:ext>
            </a:extLst>
          </p:cNvPr>
          <p:cNvCxnSpPr>
            <a:cxnSpLocks/>
          </p:cNvCxnSpPr>
          <p:nvPr/>
        </p:nvCxnSpPr>
        <p:spPr>
          <a:xfrm flipV="1">
            <a:off x="3314002" y="1205558"/>
            <a:ext cx="5272061" cy="1993089"/>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B4B09BEC-FD13-684C-BAD6-CE7117499451}"/>
              </a:ext>
            </a:extLst>
          </p:cNvPr>
          <p:cNvCxnSpPr>
            <a:cxnSpLocks/>
          </p:cNvCxnSpPr>
          <p:nvPr/>
        </p:nvCxnSpPr>
        <p:spPr>
          <a:xfrm flipV="1">
            <a:off x="2850776" y="4934491"/>
            <a:ext cx="5612733" cy="641556"/>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529A65D3-8390-004B-B677-09DC92F45A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97710" y="2050081"/>
            <a:ext cx="3666700" cy="1652519"/>
          </a:xfrm>
          <a:prstGeom prst="rect">
            <a:avLst/>
          </a:prstGeom>
          <a:ln w="38100">
            <a:solidFill>
              <a:srgbClr val="00B050"/>
            </a:solidFill>
          </a:ln>
          <a:effectLst>
            <a:softEdge rad="0"/>
          </a:effectLst>
        </p:spPr>
      </p:pic>
      <p:cxnSp>
        <p:nvCxnSpPr>
          <p:cNvPr id="14" name="Conector recto de flecha 13">
            <a:extLst>
              <a:ext uri="{FF2B5EF4-FFF2-40B4-BE49-F238E27FC236}">
                <a16:creationId xmlns:a16="http://schemas.microsoft.com/office/drawing/2014/main" id="{326C251E-F41D-D043-8EEB-21C4E7AF814E}"/>
              </a:ext>
            </a:extLst>
          </p:cNvPr>
          <p:cNvCxnSpPr>
            <a:cxnSpLocks/>
          </p:cNvCxnSpPr>
          <p:nvPr/>
        </p:nvCxnSpPr>
        <p:spPr>
          <a:xfrm flipV="1">
            <a:off x="2707340" y="2876340"/>
            <a:ext cx="5390369" cy="681562"/>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778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a:t>Recovery of </a:t>
            </a:r>
            <a:r>
              <a:rPr lang="pl-PL" altLang="en-US" dirty="0" err="1"/>
              <a:t>mining</a:t>
            </a:r>
            <a:r>
              <a:rPr lang="pl-PL" altLang="en-US" dirty="0"/>
              <a:t> </a:t>
            </a:r>
            <a:r>
              <a:rPr lang="pl-PL" altLang="en-US" dirty="0" err="1"/>
              <a:t>areas</a:t>
            </a:r>
            <a:endParaRPr lang="en-IE" altLang="en-US" dirty="0"/>
          </a:p>
        </p:txBody>
      </p:sp>
      <p:sp>
        <p:nvSpPr>
          <p:cNvPr id="21" name="Rectángulo 20">
            <a:extLst>
              <a:ext uri="{FF2B5EF4-FFF2-40B4-BE49-F238E27FC236}">
                <a16:creationId xmlns:a16="http://schemas.microsoft.com/office/drawing/2014/main" id="{156AD6A3-7D2F-5A45-B363-BBBC0ADFFD46}"/>
              </a:ext>
            </a:extLst>
          </p:cNvPr>
          <p:cNvSpPr/>
          <p:nvPr/>
        </p:nvSpPr>
        <p:spPr>
          <a:xfrm>
            <a:off x="7419524" y="4199914"/>
            <a:ext cx="3602943" cy="1789560"/>
          </a:xfrm>
          <a:prstGeom prst="rect">
            <a:avLst/>
          </a:prstGeom>
          <a:noFill/>
          <a:ln w="69850">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Rectángulo 21">
            <a:extLst>
              <a:ext uri="{FF2B5EF4-FFF2-40B4-BE49-F238E27FC236}">
                <a16:creationId xmlns:a16="http://schemas.microsoft.com/office/drawing/2014/main" id="{B214C6A2-F636-7D4E-AE68-A912BB771E7B}"/>
              </a:ext>
            </a:extLst>
          </p:cNvPr>
          <p:cNvSpPr/>
          <p:nvPr/>
        </p:nvSpPr>
        <p:spPr>
          <a:xfrm>
            <a:off x="1448505" y="4200520"/>
            <a:ext cx="3602943" cy="1789560"/>
          </a:xfrm>
          <a:prstGeom prst="rect">
            <a:avLst/>
          </a:prstGeom>
          <a:noFill/>
          <a:ln w="69850">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3" name="Imagen 22">
            <a:extLst>
              <a:ext uri="{FF2B5EF4-FFF2-40B4-BE49-F238E27FC236}">
                <a16:creationId xmlns:a16="http://schemas.microsoft.com/office/drawing/2014/main" id="{6D7E0E4E-6333-2744-AB3D-C6BE18179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445" y="3847777"/>
            <a:ext cx="3654860" cy="2055859"/>
          </a:xfrm>
          <a:prstGeom prst="rect">
            <a:avLst/>
          </a:prstGeom>
        </p:spPr>
      </p:pic>
      <p:pic>
        <p:nvPicPr>
          <p:cNvPr id="24" name="Imagen 23">
            <a:extLst>
              <a:ext uri="{FF2B5EF4-FFF2-40B4-BE49-F238E27FC236}">
                <a16:creationId xmlns:a16="http://schemas.microsoft.com/office/drawing/2014/main" id="{6FA8AE09-77C6-C24A-9125-60ACE6E480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1863" y="3819178"/>
            <a:ext cx="3704692" cy="2084458"/>
          </a:xfrm>
          <a:prstGeom prst="rect">
            <a:avLst/>
          </a:prstGeom>
        </p:spPr>
      </p:pic>
      <p:grpSp>
        <p:nvGrpSpPr>
          <p:cNvPr id="25" name="Grupo 24">
            <a:extLst>
              <a:ext uri="{FF2B5EF4-FFF2-40B4-BE49-F238E27FC236}">
                <a16:creationId xmlns:a16="http://schemas.microsoft.com/office/drawing/2014/main" id="{78E98597-CAA2-B741-957C-531FB8616769}"/>
              </a:ext>
            </a:extLst>
          </p:cNvPr>
          <p:cNvGrpSpPr/>
          <p:nvPr/>
        </p:nvGrpSpPr>
        <p:grpSpPr>
          <a:xfrm>
            <a:off x="5156005" y="5024231"/>
            <a:ext cx="1837657" cy="895807"/>
            <a:chOff x="7326434" y="3671477"/>
            <a:chExt cx="3756781" cy="1744858"/>
          </a:xfrm>
        </p:grpSpPr>
        <p:sp>
          <p:nvSpPr>
            <p:cNvPr id="26" name="Terminador 25">
              <a:extLst>
                <a:ext uri="{FF2B5EF4-FFF2-40B4-BE49-F238E27FC236}">
                  <a16:creationId xmlns:a16="http://schemas.microsoft.com/office/drawing/2014/main" id="{BA1CFF89-A849-2F4D-A46E-3A92B7CEA7EA}"/>
                </a:ext>
              </a:extLst>
            </p:cNvPr>
            <p:cNvSpPr/>
            <p:nvPr/>
          </p:nvSpPr>
          <p:spPr>
            <a:xfrm>
              <a:off x="7326434" y="3858558"/>
              <a:ext cx="3756781" cy="1442693"/>
            </a:xfrm>
            <a:prstGeom prst="flowChartTerminator">
              <a:avLst/>
            </a:prstGeom>
            <a:solidFill>
              <a:srgbClr val="92D050">
                <a:alpha val="89804"/>
              </a:srgbClr>
            </a:solidFill>
            <a:ln w="22225" cap="rnd" cmpd="sng" algn="ctr">
              <a:noFill/>
              <a:prstDash val="solid"/>
            </a:ln>
            <a:effectLst/>
          </p:spPr>
          <p:txBody>
            <a:bodyPr/>
            <a:lstStyle/>
            <a:p>
              <a:endParaRPr lang="es-ES" dirty="0"/>
            </a:p>
          </p:txBody>
        </p:sp>
        <p:sp>
          <p:nvSpPr>
            <p:cNvPr id="27" name="Terminador 4">
              <a:extLst>
                <a:ext uri="{FF2B5EF4-FFF2-40B4-BE49-F238E27FC236}">
                  <a16:creationId xmlns:a16="http://schemas.microsoft.com/office/drawing/2014/main" id="{1F142400-2741-5345-9CF6-7AB6254DA85F}"/>
                </a:ext>
              </a:extLst>
            </p:cNvPr>
            <p:cNvSpPr/>
            <p:nvPr/>
          </p:nvSpPr>
          <p:spPr>
            <a:xfrm>
              <a:off x="7446034" y="3671477"/>
              <a:ext cx="3402670" cy="1744858"/>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533400" eaLnBrk="1" fontAlgn="auto" latinLnBrk="0" hangingPunct="1">
                <a:lnSpc>
                  <a:spcPct val="90000"/>
                </a:lnSpc>
                <a:spcBef>
                  <a:spcPct val="0"/>
                </a:spcBef>
                <a:spcAft>
                  <a:spcPts val="600"/>
                </a:spcAft>
                <a:buClrTx/>
                <a:buSzTx/>
                <a:buFontTx/>
                <a:buNone/>
                <a:tabLst/>
                <a:defRPr/>
              </a:pPr>
              <a:r>
                <a:rPr lang="es-ES" sz="1600" b="1" dirty="0">
                  <a:solidFill>
                    <a:sysClr val="window" lastClr="FFFFFF"/>
                  </a:solidFill>
                  <a:latin typeface="Montserrat" panose="00000500000000000000" pitchFamily="2" charset="0"/>
                </a:rPr>
                <a:t>Open Pit or Waste Dump to PV Plant</a:t>
              </a:r>
              <a:endParaRPr kumimoji="0" lang="es-ES" sz="1600" b="1" i="0" u="none" strike="noStrike" kern="1200" cap="none" spc="0" normalizeH="0" baseline="0" noProof="0" dirty="0">
                <a:ln>
                  <a:noFill/>
                </a:ln>
                <a:solidFill>
                  <a:sysClr val="window" lastClr="FFFFFF"/>
                </a:solidFill>
                <a:effectLst/>
                <a:uLnTx/>
                <a:uFillTx/>
                <a:latin typeface="Montserrat" panose="00000500000000000000" pitchFamily="2" charset="0"/>
              </a:endParaRPr>
            </a:p>
          </p:txBody>
        </p:sp>
      </p:grpSp>
      <p:sp>
        <p:nvSpPr>
          <p:cNvPr id="28" name="Flecha izquierda 27">
            <a:extLst>
              <a:ext uri="{FF2B5EF4-FFF2-40B4-BE49-F238E27FC236}">
                <a16:creationId xmlns:a16="http://schemas.microsoft.com/office/drawing/2014/main" id="{0AB913AB-77D2-5545-9BF4-A43245565CCE}"/>
              </a:ext>
            </a:extLst>
          </p:cNvPr>
          <p:cNvSpPr/>
          <p:nvPr/>
        </p:nvSpPr>
        <p:spPr>
          <a:xfrm flipH="1">
            <a:off x="5807161" y="4416992"/>
            <a:ext cx="599924" cy="555320"/>
          </a:xfrm>
          <a:prstGeom prst="leftArrow">
            <a:avLst>
              <a:gd name="adj1" fmla="val 60000"/>
              <a:gd name="adj2" fmla="val 50000"/>
            </a:avLst>
          </a:prstGeom>
          <a:solidFill>
            <a:srgbClr val="D2ECB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s-ES" dirty="0"/>
          </a:p>
        </p:txBody>
      </p:sp>
      <p:sp>
        <p:nvSpPr>
          <p:cNvPr id="29" name="CuadroTexto 28">
            <a:extLst>
              <a:ext uri="{FF2B5EF4-FFF2-40B4-BE49-F238E27FC236}">
                <a16:creationId xmlns:a16="http://schemas.microsoft.com/office/drawing/2014/main" id="{C6154D91-7CF7-004B-8B4A-801D32A340CD}"/>
              </a:ext>
            </a:extLst>
          </p:cNvPr>
          <p:cNvSpPr txBox="1"/>
          <p:nvPr/>
        </p:nvSpPr>
        <p:spPr>
          <a:xfrm>
            <a:off x="3383036" y="6186150"/>
            <a:ext cx="1823574" cy="369332"/>
          </a:xfrm>
          <a:prstGeom prst="rect">
            <a:avLst/>
          </a:prstGeom>
          <a:noFill/>
        </p:spPr>
        <p:txBody>
          <a:bodyPr wrap="square" rtlCol="0">
            <a:spAutoFit/>
          </a:bodyPr>
          <a:lstStyle/>
          <a:p>
            <a:pPr algn="ctr"/>
            <a:r>
              <a:rPr lang="es-ES" dirty="0">
                <a:solidFill>
                  <a:srgbClr val="1E968B"/>
                </a:solidFill>
                <a:latin typeface="Montserrat" panose="00000500000000000000" pitchFamily="2" charset="0"/>
              </a:rPr>
              <a:t>Restoration</a:t>
            </a:r>
            <a:endParaRPr lang="es-ES" b="1" dirty="0">
              <a:solidFill>
                <a:srgbClr val="1E968B"/>
              </a:solidFill>
              <a:latin typeface="Montserrat" panose="00000500000000000000" pitchFamily="2" charset="0"/>
            </a:endParaRPr>
          </a:p>
        </p:txBody>
      </p:sp>
      <p:sp>
        <p:nvSpPr>
          <p:cNvPr id="30" name="CuadroTexto 29">
            <a:extLst>
              <a:ext uri="{FF2B5EF4-FFF2-40B4-BE49-F238E27FC236}">
                <a16:creationId xmlns:a16="http://schemas.microsoft.com/office/drawing/2014/main" id="{004584EF-9124-BE49-96EB-29B973722241}"/>
              </a:ext>
            </a:extLst>
          </p:cNvPr>
          <p:cNvSpPr txBox="1"/>
          <p:nvPr/>
        </p:nvSpPr>
        <p:spPr>
          <a:xfrm>
            <a:off x="5788066" y="6187599"/>
            <a:ext cx="3168507" cy="372435"/>
          </a:xfrm>
          <a:prstGeom prst="rect">
            <a:avLst/>
          </a:prstGeom>
          <a:noFill/>
        </p:spPr>
        <p:txBody>
          <a:bodyPr wrap="square" rtlCol="0">
            <a:spAutoFit/>
          </a:bodyPr>
          <a:lstStyle/>
          <a:p>
            <a:pPr algn="ctr"/>
            <a:r>
              <a:rPr lang="es-ES" dirty="0">
                <a:solidFill>
                  <a:srgbClr val="1E968B"/>
                </a:solidFill>
                <a:latin typeface="Montserrat" panose="00000500000000000000" pitchFamily="2" charset="0"/>
              </a:rPr>
              <a:t>Resource utilization</a:t>
            </a:r>
            <a:endParaRPr lang="es-ES" b="1" dirty="0">
              <a:solidFill>
                <a:srgbClr val="1E968B"/>
              </a:solidFill>
              <a:latin typeface="Montserrat" panose="00000500000000000000" pitchFamily="2" charset="0"/>
            </a:endParaRPr>
          </a:p>
        </p:txBody>
      </p:sp>
      <p:sp>
        <p:nvSpPr>
          <p:cNvPr id="31" name="Más 30">
            <a:extLst>
              <a:ext uri="{FF2B5EF4-FFF2-40B4-BE49-F238E27FC236}">
                <a16:creationId xmlns:a16="http://schemas.microsoft.com/office/drawing/2014/main" id="{434AFC0D-523E-6347-B95F-06B01DB3196C}"/>
              </a:ext>
            </a:extLst>
          </p:cNvPr>
          <p:cNvSpPr/>
          <p:nvPr/>
        </p:nvSpPr>
        <p:spPr>
          <a:xfrm>
            <a:off x="5331870" y="6166959"/>
            <a:ext cx="419839" cy="381346"/>
          </a:xfrm>
          <a:prstGeom prst="mathPlus">
            <a:avLst/>
          </a:prstGeom>
          <a:solidFill>
            <a:srgbClr val="008839"/>
          </a:solid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s-ES" dirty="0"/>
          </a:p>
        </p:txBody>
      </p:sp>
      <p:pic>
        <p:nvPicPr>
          <p:cNvPr id="3" name="Imagen 2">
            <a:extLst>
              <a:ext uri="{FF2B5EF4-FFF2-40B4-BE49-F238E27FC236}">
                <a16:creationId xmlns:a16="http://schemas.microsoft.com/office/drawing/2014/main" id="{BAA2D649-96D1-46D4-BBD9-CD3856DA9EF7}"/>
              </a:ext>
            </a:extLst>
          </p:cNvPr>
          <p:cNvPicPr>
            <a:picLocks noChangeAspect="1"/>
          </p:cNvPicPr>
          <p:nvPr/>
        </p:nvPicPr>
        <p:blipFill>
          <a:blip r:embed="rId5"/>
          <a:stretch>
            <a:fillRect/>
          </a:stretch>
        </p:blipFill>
        <p:spPr>
          <a:xfrm>
            <a:off x="5809625" y="2160544"/>
            <a:ext cx="597460" cy="554784"/>
          </a:xfrm>
          <a:prstGeom prst="rect">
            <a:avLst/>
          </a:prstGeom>
        </p:spPr>
      </p:pic>
      <p:sp>
        <p:nvSpPr>
          <p:cNvPr id="19" name="Terminador 25">
            <a:extLst>
              <a:ext uri="{FF2B5EF4-FFF2-40B4-BE49-F238E27FC236}">
                <a16:creationId xmlns:a16="http://schemas.microsoft.com/office/drawing/2014/main" id="{39A7B778-31CD-4E16-83B7-5221B75AA00A}"/>
              </a:ext>
            </a:extLst>
          </p:cNvPr>
          <p:cNvSpPr/>
          <p:nvPr/>
        </p:nvSpPr>
        <p:spPr>
          <a:xfrm>
            <a:off x="5156005" y="2725948"/>
            <a:ext cx="1837657" cy="740676"/>
          </a:xfrm>
          <a:prstGeom prst="flowChartTerminator">
            <a:avLst/>
          </a:prstGeom>
          <a:solidFill>
            <a:srgbClr val="92D050">
              <a:alpha val="89804"/>
            </a:srgbClr>
          </a:solidFill>
          <a:ln w="22225" cap="rnd" cmpd="sng" algn="ctr">
            <a:noFill/>
            <a:prstDash val="solid"/>
          </a:ln>
          <a:effectLst/>
        </p:spPr>
        <p:txBody>
          <a:bodyPr/>
          <a:lstStyle/>
          <a:p>
            <a:endParaRPr lang="es-ES" dirty="0"/>
          </a:p>
        </p:txBody>
      </p:sp>
      <p:sp>
        <p:nvSpPr>
          <p:cNvPr id="20" name="Terminador 4">
            <a:extLst>
              <a:ext uri="{FF2B5EF4-FFF2-40B4-BE49-F238E27FC236}">
                <a16:creationId xmlns:a16="http://schemas.microsoft.com/office/drawing/2014/main" id="{60D45E35-DA3F-45B4-B8F9-72AE9506DD20}"/>
              </a:ext>
            </a:extLst>
          </p:cNvPr>
          <p:cNvSpPr/>
          <p:nvPr/>
        </p:nvSpPr>
        <p:spPr>
          <a:xfrm>
            <a:off x="5221526" y="3019224"/>
            <a:ext cx="1664441" cy="154124"/>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533400" eaLnBrk="1" fontAlgn="auto" latinLnBrk="0" hangingPunct="1">
              <a:lnSpc>
                <a:spcPct val="90000"/>
              </a:lnSpc>
              <a:spcBef>
                <a:spcPct val="0"/>
              </a:spcBef>
              <a:spcAft>
                <a:spcPts val="600"/>
              </a:spcAft>
              <a:buClrTx/>
              <a:buSzTx/>
              <a:buFontTx/>
              <a:buNone/>
              <a:tabLst/>
              <a:defRPr/>
            </a:pPr>
            <a:r>
              <a:rPr lang="es-ES" sz="1600" b="1" dirty="0">
                <a:solidFill>
                  <a:sysClr val="window" lastClr="FFFFFF"/>
                </a:solidFill>
                <a:latin typeface="Montserrat" panose="00000500000000000000" pitchFamily="2" charset="0"/>
              </a:rPr>
              <a:t>From Colliery to Industrial Plant</a:t>
            </a:r>
            <a:endParaRPr kumimoji="0" lang="es-ES" sz="1600" b="1" i="0" u="none" strike="noStrike" kern="1200" cap="none" spc="0" normalizeH="0" baseline="0" noProof="0" dirty="0">
              <a:ln>
                <a:noFill/>
              </a:ln>
              <a:solidFill>
                <a:sysClr val="window" lastClr="FFFFFF"/>
              </a:solidFill>
              <a:effectLst/>
              <a:uLnTx/>
              <a:uFillTx/>
              <a:latin typeface="Montserrat" panose="00000500000000000000" pitchFamily="2" charset="0"/>
            </a:endParaRPr>
          </a:p>
        </p:txBody>
      </p:sp>
      <p:sp>
        <p:nvSpPr>
          <p:cNvPr id="32" name="Rectángulo 31">
            <a:extLst>
              <a:ext uri="{FF2B5EF4-FFF2-40B4-BE49-F238E27FC236}">
                <a16:creationId xmlns:a16="http://schemas.microsoft.com/office/drawing/2014/main" id="{1CF8D97E-ACCD-42D9-A5D0-4CFE43E446DC}"/>
              </a:ext>
            </a:extLst>
          </p:cNvPr>
          <p:cNvSpPr/>
          <p:nvPr/>
        </p:nvSpPr>
        <p:spPr>
          <a:xfrm>
            <a:off x="7419524" y="1943174"/>
            <a:ext cx="3602943" cy="1789560"/>
          </a:xfrm>
          <a:prstGeom prst="rect">
            <a:avLst/>
          </a:prstGeom>
          <a:noFill/>
          <a:ln w="69850">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Rectángulo 32">
            <a:extLst>
              <a:ext uri="{FF2B5EF4-FFF2-40B4-BE49-F238E27FC236}">
                <a16:creationId xmlns:a16="http://schemas.microsoft.com/office/drawing/2014/main" id="{98722586-4F05-4393-844B-DBB5A36F74A7}"/>
              </a:ext>
            </a:extLst>
          </p:cNvPr>
          <p:cNvSpPr/>
          <p:nvPr/>
        </p:nvSpPr>
        <p:spPr>
          <a:xfrm>
            <a:off x="1448505" y="1943780"/>
            <a:ext cx="3602943" cy="1789560"/>
          </a:xfrm>
          <a:prstGeom prst="rect">
            <a:avLst/>
          </a:prstGeom>
          <a:noFill/>
          <a:ln w="69850">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a:extLst>
              <a:ext uri="{FF2B5EF4-FFF2-40B4-BE49-F238E27FC236}">
                <a16:creationId xmlns:a16="http://schemas.microsoft.com/office/drawing/2014/main" id="{C5DBBD89-845B-495B-B313-68416238D15F}"/>
              </a:ext>
            </a:extLst>
          </p:cNvPr>
          <p:cNvPicPr>
            <a:picLocks noChangeAspect="1"/>
          </p:cNvPicPr>
          <p:nvPr/>
        </p:nvPicPr>
        <p:blipFill>
          <a:blip r:embed="rId6"/>
          <a:stretch>
            <a:fillRect/>
          </a:stretch>
        </p:blipFill>
        <p:spPr>
          <a:xfrm>
            <a:off x="1284440" y="1393127"/>
            <a:ext cx="3654860" cy="2248133"/>
          </a:xfrm>
          <a:prstGeom prst="rect">
            <a:avLst/>
          </a:prstGeom>
        </p:spPr>
      </p:pic>
      <p:pic>
        <p:nvPicPr>
          <p:cNvPr id="17" name="Picture 2" descr="D:\DOCUMENTOS_q85jalar\Nuevos Desarrollos\conferencia ENERNALON\2019\Captura.jpg">
            <a:extLst>
              <a:ext uri="{FF2B5EF4-FFF2-40B4-BE49-F238E27FC236}">
                <a16:creationId xmlns:a16="http://schemas.microsoft.com/office/drawing/2014/main" id="{C2618105-985B-41C5-8522-EEA3CE59981B}"/>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201863" y="838201"/>
            <a:ext cx="3704692" cy="2787164"/>
          </a:xfrm>
          <a:prstGeom prst="rect">
            <a:avLst/>
          </a:prstGeom>
          <a:noFill/>
        </p:spPr>
      </p:pic>
      <p:pic>
        <p:nvPicPr>
          <p:cNvPr id="34" name="Imagen 128" descr="Logotipo&#10;&#10;Descripción generada automáticamente">
            <a:hlinkClick r:id="rId8"/>
            <a:extLst>
              <a:ext uri="{FF2B5EF4-FFF2-40B4-BE49-F238E27FC236}">
                <a16:creationId xmlns:a16="http://schemas.microsoft.com/office/drawing/2014/main" id="{B6A43052-E527-4E86-8B91-6D042D645B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spTree>
    <p:extLst>
      <p:ext uri="{BB962C8B-B14F-4D97-AF65-F5344CB8AC3E}">
        <p14:creationId xmlns:p14="http://schemas.microsoft.com/office/powerpoint/2010/main" val="646701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pl-PL" altLang="en-US" dirty="0"/>
              <a:t>Development of technologies</a:t>
            </a:r>
            <a:endParaRPr lang="en-IE" altLang="en-US" dirty="0"/>
          </a:p>
        </p:txBody>
      </p:sp>
      <p:pic>
        <p:nvPicPr>
          <p:cNvPr id="13" name="Picture 2" descr="redes de gas by heceducar on emaze">
            <a:extLst>
              <a:ext uri="{FF2B5EF4-FFF2-40B4-BE49-F238E27FC236}">
                <a16:creationId xmlns:a16="http://schemas.microsoft.com/office/drawing/2014/main" id="{9A622435-BB42-43CC-9496-E142BCBF78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3326" y="3703477"/>
            <a:ext cx="1954844" cy="167558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F2BF7E69-99B2-4208-82B7-C00945CD496E}"/>
              </a:ext>
            </a:extLst>
          </p:cNvPr>
          <p:cNvSpPr/>
          <p:nvPr/>
        </p:nvSpPr>
        <p:spPr>
          <a:xfrm>
            <a:off x="6680443" y="3885373"/>
            <a:ext cx="2499865" cy="1200329"/>
          </a:xfrm>
          <a:prstGeom prst="rect">
            <a:avLst/>
          </a:prstGeom>
        </p:spPr>
        <p:txBody>
          <a:bodyPr wrap="square">
            <a:spAutoFit/>
          </a:bodyPr>
          <a:lstStyle/>
          <a:p>
            <a:r>
              <a:rPr lang="es-ES" sz="2400" u="sng" dirty="0">
                <a:solidFill>
                  <a:srgbClr val="0070C0"/>
                </a:solidFill>
              </a:rPr>
              <a:t>BLENDING</a:t>
            </a:r>
          </a:p>
          <a:p>
            <a:pPr lvl="0" indent="-342900">
              <a:buFontTx/>
              <a:buChar char="-"/>
            </a:pPr>
            <a:r>
              <a:rPr lang="es-ES" sz="2400" dirty="0"/>
              <a:t>Testing</a:t>
            </a:r>
          </a:p>
          <a:p>
            <a:pPr lvl="0" indent="-342900">
              <a:buFontTx/>
              <a:buChar char="-"/>
            </a:pPr>
            <a:r>
              <a:rPr lang="es-ES" sz="2400" dirty="0"/>
              <a:t>Limits ¿?</a:t>
            </a:r>
          </a:p>
        </p:txBody>
      </p:sp>
      <p:sp>
        <p:nvSpPr>
          <p:cNvPr id="17" name="Rectángulo 16">
            <a:extLst>
              <a:ext uri="{FF2B5EF4-FFF2-40B4-BE49-F238E27FC236}">
                <a16:creationId xmlns:a16="http://schemas.microsoft.com/office/drawing/2014/main" id="{CD285565-7A26-4FD8-BC52-7272E61E464E}"/>
              </a:ext>
            </a:extLst>
          </p:cNvPr>
          <p:cNvSpPr/>
          <p:nvPr/>
        </p:nvSpPr>
        <p:spPr>
          <a:xfrm>
            <a:off x="6296514" y="1502437"/>
            <a:ext cx="2127561" cy="1569660"/>
          </a:xfrm>
          <a:prstGeom prst="rect">
            <a:avLst/>
          </a:prstGeom>
        </p:spPr>
        <p:txBody>
          <a:bodyPr wrap="square">
            <a:spAutoFit/>
          </a:bodyPr>
          <a:lstStyle/>
          <a:p>
            <a:pPr algn="ctr"/>
            <a:r>
              <a:rPr lang="es-ES" sz="2400" u="sng" dirty="0">
                <a:solidFill>
                  <a:srgbClr val="0070C0"/>
                </a:solidFill>
              </a:rPr>
              <a:t>GREEN</a:t>
            </a:r>
          </a:p>
          <a:p>
            <a:pPr algn="ctr"/>
            <a:r>
              <a:rPr lang="es-ES" sz="2400" u="sng" dirty="0">
                <a:solidFill>
                  <a:srgbClr val="0070C0"/>
                </a:solidFill>
              </a:rPr>
              <a:t>MOBILITY:</a:t>
            </a:r>
          </a:p>
          <a:p>
            <a:pPr algn="ctr"/>
            <a:r>
              <a:rPr lang="es-ES" sz="2400" dirty="0"/>
              <a:t>First FCEV</a:t>
            </a:r>
          </a:p>
          <a:p>
            <a:pPr algn="ctr"/>
            <a:r>
              <a:rPr lang="es-ES" sz="2400" dirty="0"/>
              <a:t>Intercity</a:t>
            </a:r>
          </a:p>
        </p:txBody>
      </p:sp>
      <p:pic>
        <p:nvPicPr>
          <p:cNvPr id="19" name="Picture 31">
            <a:extLst>
              <a:ext uri="{FF2B5EF4-FFF2-40B4-BE49-F238E27FC236}">
                <a16:creationId xmlns:a16="http://schemas.microsoft.com/office/drawing/2014/main" id="{1D6B1AE0-1179-4291-A64A-3F223FA1590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24075" y="2256895"/>
            <a:ext cx="3339409" cy="885871"/>
          </a:xfrm>
          <a:prstGeom prst="rect">
            <a:avLst/>
          </a:prstGeom>
          <a:noFill/>
          <a:ln>
            <a:noFill/>
          </a:ln>
        </p:spPr>
      </p:pic>
      <p:sp>
        <p:nvSpPr>
          <p:cNvPr id="22" name="Rectángulo 21">
            <a:extLst>
              <a:ext uri="{FF2B5EF4-FFF2-40B4-BE49-F238E27FC236}">
                <a16:creationId xmlns:a16="http://schemas.microsoft.com/office/drawing/2014/main" id="{3BA9E596-7708-422C-B699-F27F9CAC29DF}"/>
              </a:ext>
            </a:extLst>
          </p:cNvPr>
          <p:cNvSpPr/>
          <p:nvPr/>
        </p:nvSpPr>
        <p:spPr>
          <a:xfrm>
            <a:off x="598689" y="1816928"/>
            <a:ext cx="2310343" cy="830997"/>
          </a:xfrm>
          <a:prstGeom prst="rect">
            <a:avLst/>
          </a:prstGeom>
        </p:spPr>
        <p:txBody>
          <a:bodyPr wrap="square">
            <a:spAutoFit/>
          </a:bodyPr>
          <a:lstStyle/>
          <a:p>
            <a:pPr algn="ctr"/>
            <a:r>
              <a:rPr lang="es-ES" sz="2400" u="sng" dirty="0">
                <a:solidFill>
                  <a:srgbClr val="0070C0"/>
                </a:solidFill>
              </a:rPr>
              <a:t>H2 STORAGE</a:t>
            </a:r>
          </a:p>
          <a:p>
            <a:pPr algn="ctr"/>
            <a:r>
              <a:rPr lang="es-ES" sz="2400" dirty="0"/>
              <a:t>500 bar </a:t>
            </a:r>
          </a:p>
        </p:txBody>
      </p:sp>
      <p:pic>
        <p:nvPicPr>
          <p:cNvPr id="6" name="Imagen 5">
            <a:extLst>
              <a:ext uri="{FF2B5EF4-FFF2-40B4-BE49-F238E27FC236}">
                <a16:creationId xmlns:a16="http://schemas.microsoft.com/office/drawing/2014/main" id="{A6C5B4B2-82B3-4E16-AB23-71A8A644AB65}"/>
              </a:ext>
            </a:extLst>
          </p:cNvPr>
          <p:cNvPicPr>
            <a:picLocks noChangeAspect="1"/>
          </p:cNvPicPr>
          <p:nvPr/>
        </p:nvPicPr>
        <p:blipFill>
          <a:blip r:embed="rId5"/>
          <a:stretch>
            <a:fillRect/>
          </a:stretch>
        </p:blipFill>
        <p:spPr>
          <a:xfrm>
            <a:off x="3051626" y="1289347"/>
            <a:ext cx="2834391" cy="1886158"/>
          </a:xfrm>
          <a:prstGeom prst="rect">
            <a:avLst/>
          </a:prstGeom>
          <a:effectLst>
            <a:softEdge rad="76200"/>
          </a:effectLst>
        </p:spPr>
      </p:pic>
      <p:pic>
        <p:nvPicPr>
          <p:cNvPr id="2" name="Imagen 1">
            <a:extLst>
              <a:ext uri="{FF2B5EF4-FFF2-40B4-BE49-F238E27FC236}">
                <a16:creationId xmlns:a16="http://schemas.microsoft.com/office/drawing/2014/main" id="{34FCF3A0-C7BE-45FF-8283-422319F983B1}"/>
              </a:ext>
            </a:extLst>
          </p:cNvPr>
          <p:cNvPicPr>
            <a:picLocks noChangeAspect="1"/>
          </p:cNvPicPr>
          <p:nvPr/>
        </p:nvPicPr>
        <p:blipFill>
          <a:blip r:embed="rId6"/>
          <a:stretch>
            <a:fillRect/>
          </a:stretch>
        </p:blipFill>
        <p:spPr>
          <a:xfrm>
            <a:off x="9180308" y="1055275"/>
            <a:ext cx="2330282" cy="1047937"/>
          </a:xfrm>
          <a:prstGeom prst="rect">
            <a:avLst/>
          </a:prstGeom>
        </p:spPr>
      </p:pic>
      <p:pic>
        <p:nvPicPr>
          <p:cNvPr id="15" name="Imagen 128" descr="Logotipo&#10;&#10;Descripción generada automáticamente">
            <a:hlinkClick r:id="rId7"/>
            <a:extLst>
              <a:ext uri="{FF2B5EF4-FFF2-40B4-BE49-F238E27FC236}">
                <a16:creationId xmlns:a16="http://schemas.microsoft.com/office/drawing/2014/main" id="{A72FC74B-7BA1-4D26-B818-40A1440BE5F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pic>
        <p:nvPicPr>
          <p:cNvPr id="9" name="Imagen 8">
            <a:extLst>
              <a:ext uri="{FF2B5EF4-FFF2-40B4-BE49-F238E27FC236}">
                <a16:creationId xmlns:a16="http://schemas.microsoft.com/office/drawing/2014/main" id="{D38DB4CF-489B-4C8F-A923-4B03F1F5CB9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527544" y="3773081"/>
            <a:ext cx="3121297" cy="1633722"/>
          </a:xfrm>
          <a:prstGeom prst="rect">
            <a:avLst/>
          </a:prstGeom>
          <a:noFill/>
          <a:effectLst>
            <a:softEdge rad="76200"/>
          </a:effectLst>
        </p:spPr>
      </p:pic>
      <p:sp>
        <p:nvSpPr>
          <p:cNvPr id="16" name="Rectángulo 15">
            <a:extLst>
              <a:ext uri="{FF2B5EF4-FFF2-40B4-BE49-F238E27FC236}">
                <a16:creationId xmlns:a16="http://schemas.microsoft.com/office/drawing/2014/main" id="{7F0389DD-7252-48CD-B012-55A998F42F55}"/>
              </a:ext>
            </a:extLst>
          </p:cNvPr>
          <p:cNvSpPr/>
          <p:nvPr/>
        </p:nvSpPr>
        <p:spPr>
          <a:xfrm>
            <a:off x="803280" y="4210076"/>
            <a:ext cx="2093944" cy="830997"/>
          </a:xfrm>
          <a:prstGeom prst="rect">
            <a:avLst/>
          </a:prstGeom>
        </p:spPr>
        <p:txBody>
          <a:bodyPr wrap="square">
            <a:spAutoFit/>
          </a:bodyPr>
          <a:lstStyle/>
          <a:p>
            <a:pPr algn="ctr"/>
            <a:r>
              <a:rPr lang="es-ES" sz="2400" u="sng" dirty="0">
                <a:solidFill>
                  <a:srgbClr val="0070C0"/>
                </a:solidFill>
              </a:rPr>
              <a:t>DIGITAL</a:t>
            </a:r>
          </a:p>
          <a:p>
            <a:pPr algn="ctr"/>
            <a:r>
              <a:rPr lang="es-ES" sz="2400" u="sng" dirty="0">
                <a:solidFill>
                  <a:srgbClr val="0070C0"/>
                </a:solidFill>
              </a:rPr>
              <a:t>TWIN</a:t>
            </a:r>
          </a:p>
        </p:txBody>
      </p:sp>
    </p:spTree>
    <p:extLst>
      <p:ext uri="{BB962C8B-B14F-4D97-AF65-F5344CB8AC3E}">
        <p14:creationId xmlns:p14="http://schemas.microsoft.com/office/powerpoint/2010/main" val="346695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8DB1D9A1-E1C4-4975-81DB-12D65AD75A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33216" y="1196894"/>
            <a:ext cx="5165388" cy="4041998"/>
          </a:xfrm>
          <a:prstGeom prst="rect">
            <a:avLst/>
          </a:prstGeom>
          <a:effectLst>
            <a:softEdge rad="1270000"/>
          </a:effectLst>
        </p:spPr>
      </p:pic>
      <p:sp>
        <p:nvSpPr>
          <p:cNvPr id="4" name="Content Placeholder 2"/>
          <p:cNvSpPr txBox="1">
            <a:spLocks/>
          </p:cNvSpPr>
          <p:nvPr/>
        </p:nvSpPr>
        <p:spPr>
          <a:xfrm>
            <a:off x="838199" y="1417809"/>
            <a:ext cx="10905699" cy="467819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endParaRPr lang="en-GB" dirty="0"/>
          </a:p>
        </p:txBody>
      </p:sp>
      <p:sp>
        <p:nvSpPr>
          <p:cNvPr id="8" name="Title 1">
            <a:extLst>
              <a:ext uri="{FF2B5EF4-FFF2-40B4-BE49-F238E27FC236}">
                <a16:creationId xmlns:a16="http://schemas.microsoft.com/office/drawing/2014/main" id="{20892C91-924D-4163-844D-D5371C2A33D2}"/>
              </a:ext>
            </a:extLst>
          </p:cNvPr>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s-ES" altLang="en-US" dirty="0"/>
              <a:t>Conclusions</a:t>
            </a:r>
            <a:endParaRPr lang="en-IE" altLang="en-US" dirty="0"/>
          </a:p>
        </p:txBody>
      </p:sp>
      <p:sp>
        <p:nvSpPr>
          <p:cNvPr id="11" name="Rectángulo 10">
            <a:extLst>
              <a:ext uri="{FF2B5EF4-FFF2-40B4-BE49-F238E27FC236}">
                <a16:creationId xmlns:a16="http://schemas.microsoft.com/office/drawing/2014/main" id="{099C3511-ABEF-45B6-BF75-BF3CC5F71A73}"/>
              </a:ext>
            </a:extLst>
          </p:cNvPr>
          <p:cNvSpPr/>
          <p:nvPr/>
        </p:nvSpPr>
        <p:spPr>
          <a:xfrm>
            <a:off x="5108020" y="4855630"/>
            <a:ext cx="2672591" cy="923330"/>
          </a:xfrm>
          <a:prstGeom prst="rect">
            <a:avLst/>
          </a:prstGeom>
        </p:spPr>
        <p:txBody>
          <a:bodyPr wrap="none">
            <a:spAutoFit/>
          </a:bodyPr>
          <a:lstStyle/>
          <a:p>
            <a:pPr algn="ctr"/>
            <a:r>
              <a:rPr lang="es-ES" dirty="0"/>
              <a:t>CIRCULAR ECONOMY:</a:t>
            </a:r>
          </a:p>
          <a:p>
            <a:pPr algn="ctr"/>
            <a:r>
              <a:rPr lang="es-ES" dirty="0"/>
              <a:t>Mine water</a:t>
            </a:r>
          </a:p>
          <a:p>
            <a:pPr algn="ctr"/>
            <a:r>
              <a:rPr lang="es-ES" dirty="0"/>
              <a:t>Heat recovery</a:t>
            </a:r>
          </a:p>
        </p:txBody>
      </p:sp>
      <p:sp>
        <p:nvSpPr>
          <p:cNvPr id="13" name="Rectángulo 12">
            <a:extLst>
              <a:ext uri="{FF2B5EF4-FFF2-40B4-BE49-F238E27FC236}">
                <a16:creationId xmlns:a16="http://schemas.microsoft.com/office/drawing/2014/main" id="{0864CC59-9DDD-43BC-B929-DBB6BB17DA8E}"/>
              </a:ext>
            </a:extLst>
          </p:cNvPr>
          <p:cNvSpPr/>
          <p:nvPr/>
        </p:nvSpPr>
        <p:spPr>
          <a:xfrm>
            <a:off x="1919230" y="2562439"/>
            <a:ext cx="2399055" cy="1754326"/>
          </a:xfrm>
          <a:prstGeom prst="rect">
            <a:avLst/>
          </a:prstGeom>
        </p:spPr>
        <p:txBody>
          <a:bodyPr wrap="none">
            <a:spAutoFit/>
          </a:bodyPr>
          <a:lstStyle/>
          <a:p>
            <a:pPr algn="ctr"/>
            <a:r>
              <a:rPr lang="es-ES" dirty="0"/>
              <a:t>NEW TECHNOLOGY</a:t>
            </a:r>
          </a:p>
          <a:p>
            <a:pPr algn="ctr"/>
            <a:r>
              <a:rPr lang="es-ES" dirty="0"/>
              <a:t>DEVELOPMENTS:</a:t>
            </a:r>
          </a:p>
          <a:p>
            <a:pPr algn="ctr"/>
            <a:r>
              <a:rPr lang="es-ES" dirty="0"/>
              <a:t>Intercity bus</a:t>
            </a:r>
          </a:p>
          <a:p>
            <a:pPr algn="ctr"/>
            <a:r>
              <a:rPr lang="es-ES" dirty="0"/>
              <a:t>Blending</a:t>
            </a:r>
          </a:p>
          <a:p>
            <a:pPr algn="ctr"/>
            <a:r>
              <a:rPr lang="es-ES" dirty="0"/>
              <a:t>H2 Storage</a:t>
            </a:r>
          </a:p>
          <a:p>
            <a:pPr algn="ctr"/>
            <a:r>
              <a:rPr lang="es-ES" dirty="0"/>
              <a:t>Digital Twin</a:t>
            </a:r>
          </a:p>
        </p:txBody>
      </p:sp>
      <p:sp>
        <p:nvSpPr>
          <p:cNvPr id="14" name="Rectángulo 13">
            <a:extLst>
              <a:ext uri="{FF2B5EF4-FFF2-40B4-BE49-F238E27FC236}">
                <a16:creationId xmlns:a16="http://schemas.microsoft.com/office/drawing/2014/main" id="{C91CDE90-6107-4EBB-833F-57849E25EB4C}"/>
              </a:ext>
            </a:extLst>
          </p:cNvPr>
          <p:cNvSpPr/>
          <p:nvPr/>
        </p:nvSpPr>
        <p:spPr>
          <a:xfrm>
            <a:off x="5464949" y="1040089"/>
            <a:ext cx="2018501" cy="923330"/>
          </a:xfrm>
          <a:prstGeom prst="rect">
            <a:avLst/>
          </a:prstGeom>
        </p:spPr>
        <p:txBody>
          <a:bodyPr wrap="none">
            <a:spAutoFit/>
          </a:bodyPr>
          <a:lstStyle/>
          <a:p>
            <a:pPr algn="ctr"/>
            <a:r>
              <a:rPr lang="es-ES" dirty="0"/>
              <a:t>SYNERGIES:</a:t>
            </a:r>
          </a:p>
          <a:p>
            <a:pPr algn="ctr"/>
            <a:r>
              <a:rPr lang="es-ES" dirty="0"/>
              <a:t>Other EU projects</a:t>
            </a:r>
          </a:p>
          <a:p>
            <a:pPr algn="ctr"/>
            <a:r>
              <a:rPr lang="es-ES" dirty="0"/>
              <a:t>Beneficiaries</a:t>
            </a:r>
          </a:p>
        </p:txBody>
      </p:sp>
      <p:sp>
        <p:nvSpPr>
          <p:cNvPr id="15" name="Rectángulo 14">
            <a:extLst>
              <a:ext uri="{FF2B5EF4-FFF2-40B4-BE49-F238E27FC236}">
                <a16:creationId xmlns:a16="http://schemas.microsoft.com/office/drawing/2014/main" id="{32DB61BF-7C4E-48BF-BA27-9BA0B7232734}"/>
              </a:ext>
            </a:extLst>
          </p:cNvPr>
          <p:cNvSpPr/>
          <p:nvPr/>
        </p:nvSpPr>
        <p:spPr>
          <a:xfrm>
            <a:off x="8630714" y="2720885"/>
            <a:ext cx="1915974" cy="1200329"/>
          </a:xfrm>
          <a:prstGeom prst="rect">
            <a:avLst/>
          </a:prstGeom>
        </p:spPr>
        <p:txBody>
          <a:bodyPr wrap="none">
            <a:spAutoFit/>
          </a:bodyPr>
          <a:lstStyle/>
          <a:p>
            <a:pPr algn="ctr"/>
            <a:r>
              <a:rPr lang="es-ES" dirty="0"/>
              <a:t>RECOVERY OF</a:t>
            </a:r>
          </a:p>
          <a:p>
            <a:pPr algn="ctr"/>
            <a:r>
              <a:rPr lang="es-ES" dirty="0"/>
              <a:t>MINING AREAS:</a:t>
            </a:r>
          </a:p>
          <a:p>
            <a:pPr algn="ctr"/>
            <a:r>
              <a:rPr lang="es-ES" dirty="0"/>
              <a:t>Collieries</a:t>
            </a:r>
          </a:p>
          <a:p>
            <a:pPr algn="ctr"/>
            <a:r>
              <a:rPr lang="es-ES" dirty="0"/>
              <a:t>Open Pit Mines</a:t>
            </a:r>
          </a:p>
        </p:txBody>
      </p:sp>
      <p:pic>
        <p:nvPicPr>
          <p:cNvPr id="16" name="Imagen 128" descr="Logotipo&#10;&#10;Descripción generada automáticamente">
            <a:hlinkClick r:id="rId4"/>
            <a:extLst>
              <a:ext uri="{FF2B5EF4-FFF2-40B4-BE49-F238E27FC236}">
                <a16:creationId xmlns:a16="http://schemas.microsoft.com/office/drawing/2014/main" id="{7D9EEF3C-A4F0-48D2-8D0A-4D9AF0BA35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8102" y="5823571"/>
            <a:ext cx="1450387" cy="941771"/>
          </a:xfrm>
          <a:prstGeom prst="rect">
            <a:avLst/>
          </a:prstGeom>
        </p:spPr>
      </p:pic>
      <p:sp>
        <p:nvSpPr>
          <p:cNvPr id="19" name="Flecha: doblada 18">
            <a:extLst>
              <a:ext uri="{FF2B5EF4-FFF2-40B4-BE49-F238E27FC236}">
                <a16:creationId xmlns:a16="http://schemas.microsoft.com/office/drawing/2014/main" id="{28656A4A-6E31-40E5-9621-38D99406BC59}"/>
              </a:ext>
            </a:extLst>
          </p:cNvPr>
          <p:cNvSpPr/>
          <p:nvPr/>
        </p:nvSpPr>
        <p:spPr>
          <a:xfrm>
            <a:off x="2960143" y="1285577"/>
            <a:ext cx="1888196" cy="10721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3" name="Flecha: doblada 22">
            <a:extLst>
              <a:ext uri="{FF2B5EF4-FFF2-40B4-BE49-F238E27FC236}">
                <a16:creationId xmlns:a16="http://schemas.microsoft.com/office/drawing/2014/main" id="{BA659393-4E24-4481-AC71-CC8940A64037}"/>
              </a:ext>
            </a:extLst>
          </p:cNvPr>
          <p:cNvSpPr/>
          <p:nvPr/>
        </p:nvSpPr>
        <p:spPr>
          <a:xfrm rot="5400000">
            <a:off x="8349398" y="877573"/>
            <a:ext cx="1072184" cy="18881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5" name="Flecha: doblada 24">
            <a:extLst>
              <a:ext uri="{FF2B5EF4-FFF2-40B4-BE49-F238E27FC236}">
                <a16:creationId xmlns:a16="http://schemas.microsoft.com/office/drawing/2014/main" id="{B62C0879-369E-4372-B72C-D0203C80D7E2}"/>
              </a:ext>
            </a:extLst>
          </p:cNvPr>
          <p:cNvSpPr/>
          <p:nvPr/>
        </p:nvSpPr>
        <p:spPr>
          <a:xfrm rot="10800000">
            <a:off x="8090739" y="4417883"/>
            <a:ext cx="1497962" cy="11215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6" name="Flecha: doblada 25">
            <a:extLst>
              <a:ext uri="{FF2B5EF4-FFF2-40B4-BE49-F238E27FC236}">
                <a16:creationId xmlns:a16="http://schemas.microsoft.com/office/drawing/2014/main" id="{AE09E2FC-C06A-4A14-A218-CB8FA079D1F0}"/>
              </a:ext>
            </a:extLst>
          </p:cNvPr>
          <p:cNvSpPr/>
          <p:nvPr/>
        </p:nvSpPr>
        <p:spPr>
          <a:xfrm rot="16200000">
            <a:off x="3272136" y="3990729"/>
            <a:ext cx="1017486" cy="18881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2179620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4621-B177-1D01-FA16-D0E80A4AA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59345-D494-AA56-2C70-0656AB5327E5}"/>
              </a:ext>
            </a:extLst>
          </p:cNvPr>
          <p:cNvSpPr>
            <a:spLocks noGrp="1"/>
          </p:cNvSpPr>
          <p:nvPr>
            <p:ph type="title"/>
          </p:nvPr>
        </p:nvSpPr>
        <p:spPr>
          <a:xfrm>
            <a:off x="838199" y="482860"/>
            <a:ext cx="10515600" cy="782357"/>
          </a:xfrm>
        </p:spPr>
        <p:txBody>
          <a:bodyPr/>
          <a:lstStyle/>
          <a:p>
            <a:r>
              <a:rPr lang="en-GB" dirty="0"/>
              <a:t>Where are we going?</a:t>
            </a:r>
          </a:p>
        </p:txBody>
      </p:sp>
      <p:pic>
        <p:nvPicPr>
          <p:cNvPr id="3" name="Imagen 2">
            <a:extLst>
              <a:ext uri="{FF2B5EF4-FFF2-40B4-BE49-F238E27FC236}">
                <a16:creationId xmlns:a16="http://schemas.microsoft.com/office/drawing/2014/main" id="{914B0F90-97C2-AB9C-9F89-60E15BBB0C2C}"/>
              </a:ext>
            </a:extLst>
          </p:cNvPr>
          <p:cNvPicPr>
            <a:picLocks noChangeAspect="1"/>
          </p:cNvPicPr>
          <p:nvPr/>
        </p:nvPicPr>
        <p:blipFill>
          <a:blip r:embed="rId3"/>
          <a:stretch>
            <a:fillRect/>
          </a:stretch>
        </p:blipFill>
        <p:spPr>
          <a:xfrm flipV="1">
            <a:off x="93722" y="5790379"/>
            <a:ext cx="1560711" cy="981541"/>
          </a:xfrm>
          <a:prstGeom prst="rect">
            <a:avLst/>
          </a:prstGeom>
        </p:spPr>
      </p:pic>
      <p:pic>
        <p:nvPicPr>
          <p:cNvPr id="4" name="Imagen 3">
            <a:extLst>
              <a:ext uri="{FF2B5EF4-FFF2-40B4-BE49-F238E27FC236}">
                <a16:creationId xmlns:a16="http://schemas.microsoft.com/office/drawing/2014/main" id="{5F58CE84-4256-A6FB-83F7-2C317F1D6E8E}"/>
              </a:ext>
            </a:extLst>
          </p:cNvPr>
          <p:cNvPicPr>
            <a:picLocks noChangeAspect="1"/>
          </p:cNvPicPr>
          <p:nvPr/>
        </p:nvPicPr>
        <p:blipFill>
          <a:blip r:embed="rId4"/>
          <a:stretch>
            <a:fillRect/>
          </a:stretch>
        </p:blipFill>
        <p:spPr>
          <a:xfrm>
            <a:off x="6268134" y="2723693"/>
            <a:ext cx="5830144" cy="3287209"/>
          </a:xfrm>
          <a:prstGeom prst="rect">
            <a:avLst/>
          </a:prstGeom>
        </p:spPr>
      </p:pic>
      <p:sp>
        <p:nvSpPr>
          <p:cNvPr id="7" name="Content Placeholder 2">
            <a:extLst>
              <a:ext uri="{FF2B5EF4-FFF2-40B4-BE49-F238E27FC236}">
                <a16:creationId xmlns:a16="http://schemas.microsoft.com/office/drawing/2014/main" id="{CCCEACAC-B350-1CB8-6D2E-0660B059AABF}"/>
              </a:ext>
            </a:extLst>
          </p:cNvPr>
          <p:cNvSpPr txBox="1">
            <a:spLocks/>
          </p:cNvSpPr>
          <p:nvPr/>
        </p:nvSpPr>
        <p:spPr>
          <a:xfrm>
            <a:off x="282789" y="1585816"/>
            <a:ext cx="11682048" cy="37735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dirty="0"/>
              <a:t>CRMsDataSpace project aims to develop a Common European Data Space on Critical Raw Materials (CRMs) for the Green Deal, with a primary focus on recovering critical raw materials from closed extractive coal waste facilities.</a:t>
            </a:r>
          </a:p>
          <a:p>
            <a:pPr>
              <a:spcBef>
                <a:spcPct val="0"/>
              </a:spcBef>
              <a:buClrTx/>
            </a:pPr>
            <a:r>
              <a:rPr lang="en-US" sz="1600" dirty="0"/>
              <a:t>Main goals:</a:t>
            </a:r>
          </a:p>
          <a:p>
            <a:pPr>
              <a:spcBef>
                <a:spcPct val="0"/>
              </a:spcBef>
              <a:buClrTx/>
            </a:pPr>
            <a:r>
              <a:rPr lang="en-US" sz="1600" dirty="0"/>
              <a:t>1.- Creating a Centralized Digital Data Space</a:t>
            </a:r>
          </a:p>
          <a:p>
            <a:pPr>
              <a:spcBef>
                <a:spcPct val="0"/>
              </a:spcBef>
              <a:buClrTx/>
            </a:pPr>
            <a:r>
              <a:rPr lang="en-US" sz="1600" dirty="0"/>
              <a:t>2.- Enhancing CRM Recovery through AI &amp; Data Technologies</a:t>
            </a:r>
          </a:p>
          <a:p>
            <a:pPr>
              <a:spcBef>
                <a:spcPct val="0"/>
              </a:spcBef>
              <a:buClrTx/>
            </a:pPr>
            <a:r>
              <a:rPr lang="en-US" sz="1600" dirty="0"/>
              <a:t>3.- Reducing Europe’s Dependency on CRM Imports</a:t>
            </a:r>
          </a:p>
          <a:p>
            <a:pPr>
              <a:spcBef>
                <a:spcPct val="0"/>
              </a:spcBef>
              <a:buClrTx/>
            </a:pPr>
            <a:r>
              <a:rPr lang="en-US" sz="1600" dirty="0"/>
              <a:t>4.- Supporting the European Green Deal &amp; Critical Raw Materials Act.</a:t>
            </a:r>
            <a:endParaRPr lang="en-GB" sz="1600" dirty="0"/>
          </a:p>
        </p:txBody>
      </p:sp>
      <p:pic>
        <p:nvPicPr>
          <p:cNvPr id="14" name="Imagen 13" descr="Imagen que contiene Logotipo&#10;&#10;El contenido generado por IA puede ser incorrecto.">
            <a:hlinkClick r:id="rId5"/>
            <a:extLst>
              <a:ext uri="{FF2B5EF4-FFF2-40B4-BE49-F238E27FC236}">
                <a16:creationId xmlns:a16="http://schemas.microsoft.com/office/drawing/2014/main" id="{20EAA6F1-874D-8C7F-1C59-C1478B894A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02116" y="-57656"/>
            <a:ext cx="3329442" cy="1863387"/>
          </a:xfrm>
          <a:prstGeom prst="rect">
            <a:avLst/>
          </a:prstGeom>
        </p:spPr>
      </p:pic>
    </p:spTree>
    <p:extLst>
      <p:ext uri="{BB962C8B-B14F-4D97-AF65-F5344CB8AC3E}">
        <p14:creationId xmlns:p14="http://schemas.microsoft.com/office/powerpoint/2010/main" val="1317947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199" y="1417809"/>
            <a:ext cx="10905699" cy="467819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endParaRPr lang="en-GB" noProof="0" dirty="0"/>
          </a:p>
        </p:txBody>
      </p:sp>
      <p:sp>
        <p:nvSpPr>
          <p:cNvPr id="5" name="Title 1"/>
          <p:cNvSpPr txBox="1">
            <a:spLocks/>
          </p:cNvSpPr>
          <p:nvPr/>
        </p:nvSpPr>
        <p:spPr>
          <a:xfrm>
            <a:off x="838199" y="43699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noProof="0" dirty="0"/>
              <a:t>Thank you very much for your attention</a:t>
            </a:r>
          </a:p>
        </p:txBody>
      </p:sp>
      <p:sp>
        <p:nvSpPr>
          <p:cNvPr id="7" name="Content Placeholder 2"/>
          <p:cNvSpPr>
            <a:spLocks noGrp="1"/>
          </p:cNvSpPr>
          <p:nvPr>
            <p:ph idx="1"/>
          </p:nvPr>
        </p:nvSpPr>
        <p:spPr>
          <a:xfrm>
            <a:off x="2377818" y="4040381"/>
            <a:ext cx="7436361" cy="1290037"/>
          </a:xfrm>
        </p:spPr>
        <p:txBody>
          <a:bodyPr/>
          <a:lstStyle/>
          <a:p>
            <a:pPr marL="0" indent="0" algn="ctr">
              <a:spcBef>
                <a:spcPct val="0"/>
              </a:spcBef>
              <a:buClrTx/>
              <a:buNone/>
            </a:pPr>
            <a:endParaRPr lang="en-GB" sz="4000" noProof="0" dirty="0">
              <a:hlinkClick r:id="rId3"/>
            </a:endParaRPr>
          </a:p>
          <a:p>
            <a:pPr marL="0" indent="0" algn="ctr">
              <a:spcBef>
                <a:spcPct val="0"/>
              </a:spcBef>
              <a:buClrTx/>
              <a:buNone/>
            </a:pPr>
            <a:endParaRPr lang="en-GB" sz="4000" noProof="0" dirty="0">
              <a:hlinkClick r:id="rId3"/>
            </a:endParaRPr>
          </a:p>
          <a:p>
            <a:pPr marL="0" indent="0" algn="ctr">
              <a:spcBef>
                <a:spcPct val="0"/>
              </a:spcBef>
              <a:buClrTx/>
              <a:buNone/>
            </a:pPr>
            <a:r>
              <a:rPr lang="en-GB" sz="4000" noProof="0" dirty="0">
                <a:hlinkClick r:id="rId3"/>
              </a:rPr>
              <a:t>www.minetoh2project.eu</a:t>
            </a:r>
            <a:endParaRPr lang="en-GB" sz="4000" noProof="0" dirty="0"/>
          </a:p>
          <a:p>
            <a:pPr marL="0" indent="0" algn="ctr">
              <a:spcBef>
                <a:spcPct val="0"/>
              </a:spcBef>
              <a:buClrTx/>
              <a:buNone/>
            </a:pPr>
            <a:endParaRPr lang="en-GB" noProof="0" dirty="0"/>
          </a:p>
          <a:p>
            <a:pPr marL="457200" lvl="1" indent="0">
              <a:spcBef>
                <a:spcPct val="0"/>
              </a:spcBef>
              <a:buClrTx/>
              <a:buNone/>
            </a:pPr>
            <a:endParaRPr lang="en-GB" noProof="0" dirty="0"/>
          </a:p>
          <a:p>
            <a:pPr marL="0" indent="0">
              <a:spcBef>
                <a:spcPct val="0"/>
              </a:spcBef>
              <a:buClrTx/>
              <a:buNone/>
            </a:pPr>
            <a:endParaRPr lang="en-GB" noProof="0" dirty="0"/>
          </a:p>
          <a:p>
            <a:pPr>
              <a:spcAft>
                <a:spcPts val="1200"/>
              </a:spcAft>
            </a:pPr>
            <a:endParaRPr lang="en-GB" noProof="0" dirty="0"/>
          </a:p>
          <a:p>
            <a:pPr lvl="1">
              <a:spcAft>
                <a:spcPts val="1200"/>
              </a:spcAft>
            </a:pPr>
            <a:endParaRPr lang="en-GB" noProof="0" dirty="0"/>
          </a:p>
        </p:txBody>
      </p:sp>
      <p:pic>
        <p:nvPicPr>
          <p:cNvPr id="6" name="Imagen 5" descr="Imagen de la pantalla de un celular con letras&#10;&#10;Descripción generada automáticamente con confianza baja">
            <a:hlinkClick r:id="rId4"/>
            <a:extLst>
              <a:ext uri="{FF2B5EF4-FFF2-40B4-BE49-F238E27FC236}">
                <a16:creationId xmlns:a16="http://schemas.microsoft.com/office/drawing/2014/main" id="{0BA36B62-7290-175B-06D8-206887F91C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30695" y="1417809"/>
            <a:ext cx="6330606" cy="4212077"/>
          </a:xfrm>
          <a:prstGeom prst="rect">
            <a:avLst/>
          </a:prstGeom>
        </p:spPr>
      </p:pic>
    </p:spTree>
    <p:extLst>
      <p:ext uri="{BB962C8B-B14F-4D97-AF65-F5344CB8AC3E}">
        <p14:creationId xmlns:p14="http://schemas.microsoft.com/office/powerpoint/2010/main" val="3767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FA3B-B130-FFB0-D018-9D1B08D0A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41A8D-7926-D03D-C391-95D61C49C533}"/>
              </a:ext>
            </a:extLst>
          </p:cNvPr>
          <p:cNvSpPr>
            <a:spLocks noGrp="1"/>
          </p:cNvSpPr>
          <p:nvPr>
            <p:ph type="title"/>
          </p:nvPr>
        </p:nvSpPr>
        <p:spPr>
          <a:xfrm>
            <a:off x="838199" y="482860"/>
            <a:ext cx="10515600" cy="782357"/>
          </a:xfrm>
        </p:spPr>
        <p:txBody>
          <a:bodyPr/>
          <a:lstStyle/>
          <a:p>
            <a:r>
              <a:rPr lang="en-GB" dirty="0"/>
              <a:t>Where do we come from?</a:t>
            </a:r>
          </a:p>
        </p:txBody>
      </p:sp>
      <p:sp>
        <p:nvSpPr>
          <p:cNvPr id="6" name="Content Placeholder 2">
            <a:extLst>
              <a:ext uri="{FF2B5EF4-FFF2-40B4-BE49-F238E27FC236}">
                <a16:creationId xmlns:a16="http://schemas.microsoft.com/office/drawing/2014/main" id="{6C28BBC3-260C-C3F5-0FB3-B44EEDAEDF73}"/>
              </a:ext>
            </a:extLst>
          </p:cNvPr>
          <p:cNvSpPr txBox="1">
            <a:spLocks/>
          </p:cNvSpPr>
          <p:nvPr/>
        </p:nvSpPr>
        <p:spPr>
          <a:xfrm>
            <a:off x="282789" y="1475745"/>
            <a:ext cx="11682048" cy="153581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dirty="0"/>
              <a:t>Potentials Project identified and assessed synergies through prospective analysis, enabling sustainable business models based on renewable energy, circular economy, and energy storage, while supporting the revision and implementation of territorial just transition plans.</a:t>
            </a:r>
            <a:endParaRPr lang="en-GB" dirty="0"/>
          </a:p>
        </p:txBody>
      </p:sp>
      <p:pic>
        <p:nvPicPr>
          <p:cNvPr id="10" name="Imagen 9">
            <a:extLst>
              <a:ext uri="{FF2B5EF4-FFF2-40B4-BE49-F238E27FC236}">
                <a16:creationId xmlns:a16="http://schemas.microsoft.com/office/drawing/2014/main" id="{69CB265D-3418-C386-D15C-9C853C5897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28822" y="4964418"/>
            <a:ext cx="1563178" cy="980818"/>
          </a:xfrm>
          <a:prstGeom prst="rect">
            <a:avLst/>
          </a:prstGeom>
        </p:spPr>
      </p:pic>
      <p:pic>
        <p:nvPicPr>
          <p:cNvPr id="3" name="Imagen 2">
            <a:extLst>
              <a:ext uri="{FF2B5EF4-FFF2-40B4-BE49-F238E27FC236}">
                <a16:creationId xmlns:a16="http://schemas.microsoft.com/office/drawing/2014/main" id="{CA34CD90-A703-65CE-0CC5-88623A62A896}"/>
              </a:ext>
            </a:extLst>
          </p:cNvPr>
          <p:cNvPicPr>
            <a:picLocks noChangeAspect="1"/>
          </p:cNvPicPr>
          <p:nvPr/>
        </p:nvPicPr>
        <p:blipFill>
          <a:blip r:embed="rId4"/>
          <a:stretch>
            <a:fillRect/>
          </a:stretch>
        </p:blipFill>
        <p:spPr>
          <a:xfrm flipV="1">
            <a:off x="93722" y="5790379"/>
            <a:ext cx="1560711" cy="981541"/>
          </a:xfrm>
          <a:prstGeom prst="rect">
            <a:avLst/>
          </a:prstGeom>
        </p:spPr>
      </p:pic>
      <p:pic>
        <p:nvPicPr>
          <p:cNvPr id="5" name="Imagen 4">
            <a:hlinkClick r:id="rId5"/>
            <a:extLst>
              <a:ext uri="{FF2B5EF4-FFF2-40B4-BE49-F238E27FC236}">
                <a16:creationId xmlns:a16="http://schemas.microsoft.com/office/drawing/2014/main" id="{4F3A6A66-9110-AC8F-975B-97AB5FFC8EB9}"/>
              </a:ext>
            </a:extLst>
          </p:cNvPr>
          <p:cNvPicPr>
            <a:picLocks noChangeAspect="1"/>
          </p:cNvPicPr>
          <p:nvPr/>
        </p:nvPicPr>
        <p:blipFill>
          <a:blip r:embed="rId6"/>
          <a:stretch>
            <a:fillRect/>
          </a:stretch>
        </p:blipFill>
        <p:spPr>
          <a:xfrm>
            <a:off x="9642984" y="482860"/>
            <a:ext cx="1971675" cy="457200"/>
          </a:xfrm>
          <a:prstGeom prst="rect">
            <a:avLst/>
          </a:prstGeom>
        </p:spPr>
      </p:pic>
      <p:pic>
        <p:nvPicPr>
          <p:cNvPr id="12" name="Imagen 11">
            <a:extLst>
              <a:ext uri="{FF2B5EF4-FFF2-40B4-BE49-F238E27FC236}">
                <a16:creationId xmlns:a16="http://schemas.microsoft.com/office/drawing/2014/main" id="{7C1D7A69-6C71-1840-1DCA-B8431488EFF2}"/>
              </a:ext>
            </a:extLst>
          </p:cNvPr>
          <p:cNvPicPr>
            <a:picLocks noChangeAspect="1"/>
          </p:cNvPicPr>
          <p:nvPr/>
        </p:nvPicPr>
        <p:blipFill>
          <a:blip r:embed="rId7"/>
          <a:stretch>
            <a:fillRect/>
          </a:stretch>
        </p:blipFill>
        <p:spPr>
          <a:xfrm>
            <a:off x="1445109" y="3222085"/>
            <a:ext cx="3902225" cy="2748176"/>
          </a:xfrm>
          <a:prstGeom prst="rect">
            <a:avLst/>
          </a:prstGeom>
        </p:spPr>
      </p:pic>
      <p:pic>
        <p:nvPicPr>
          <p:cNvPr id="13" name="Imagen 12">
            <a:extLst>
              <a:ext uri="{FF2B5EF4-FFF2-40B4-BE49-F238E27FC236}">
                <a16:creationId xmlns:a16="http://schemas.microsoft.com/office/drawing/2014/main" id="{15D4840B-4D70-50C6-A498-9D4FF775BF34}"/>
              </a:ext>
            </a:extLst>
          </p:cNvPr>
          <p:cNvPicPr>
            <a:picLocks noChangeAspect="1"/>
          </p:cNvPicPr>
          <p:nvPr/>
        </p:nvPicPr>
        <p:blipFill>
          <a:blip r:embed="rId8"/>
          <a:stretch>
            <a:fillRect/>
          </a:stretch>
        </p:blipFill>
        <p:spPr>
          <a:xfrm>
            <a:off x="5787886" y="2784453"/>
            <a:ext cx="4768525" cy="2670374"/>
          </a:xfrm>
          <a:prstGeom prst="rect">
            <a:avLst/>
          </a:prstGeom>
        </p:spPr>
      </p:pic>
    </p:spTree>
    <p:extLst>
      <p:ext uri="{BB962C8B-B14F-4D97-AF65-F5344CB8AC3E}">
        <p14:creationId xmlns:p14="http://schemas.microsoft.com/office/powerpoint/2010/main" val="104010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5F72-8CBF-37D3-5D44-F29967A66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3C284-6B76-E491-650C-9859E9A59F5B}"/>
              </a:ext>
            </a:extLst>
          </p:cNvPr>
          <p:cNvSpPr>
            <a:spLocks noGrp="1"/>
          </p:cNvSpPr>
          <p:nvPr>
            <p:ph type="title"/>
          </p:nvPr>
        </p:nvSpPr>
        <p:spPr>
          <a:xfrm>
            <a:off x="838199" y="482860"/>
            <a:ext cx="10515600" cy="782357"/>
          </a:xfrm>
        </p:spPr>
        <p:txBody>
          <a:bodyPr/>
          <a:lstStyle/>
          <a:p>
            <a:r>
              <a:rPr lang="en-GB" dirty="0"/>
              <a:t>Where do we come from?</a:t>
            </a:r>
          </a:p>
        </p:txBody>
      </p:sp>
      <p:sp>
        <p:nvSpPr>
          <p:cNvPr id="6" name="Content Placeholder 2">
            <a:extLst>
              <a:ext uri="{FF2B5EF4-FFF2-40B4-BE49-F238E27FC236}">
                <a16:creationId xmlns:a16="http://schemas.microsoft.com/office/drawing/2014/main" id="{D2E40FE4-D136-0193-53C2-9E04635825CD}"/>
              </a:ext>
            </a:extLst>
          </p:cNvPr>
          <p:cNvSpPr txBox="1">
            <a:spLocks/>
          </p:cNvSpPr>
          <p:nvPr/>
        </p:nvSpPr>
        <p:spPr>
          <a:xfrm>
            <a:off x="282789" y="1475745"/>
            <a:ext cx="11682048" cy="153581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dirty="0"/>
              <a:t>GreenJOBS Project aimed to provide mining companies with two innovative business models: a Virtual Power Plant to sell energy to the grid or supply nearby electro-intensive industries, and a Green Hydrogen Plant producing renewable hydrogen via electrolysis using mine water and renewable electricity.</a:t>
            </a:r>
            <a:endParaRPr lang="en-GB" dirty="0"/>
          </a:p>
        </p:txBody>
      </p:sp>
      <p:pic>
        <p:nvPicPr>
          <p:cNvPr id="10" name="Imagen 9">
            <a:extLst>
              <a:ext uri="{FF2B5EF4-FFF2-40B4-BE49-F238E27FC236}">
                <a16:creationId xmlns:a16="http://schemas.microsoft.com/office/drawing/2014/main" id="{C049CCE1-CFE3-A71F-7319-835EA8D571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28822" y="4964418"/>
            <a:ext cx="1563178" cy="980818"/>
          </a:xfrm>
          <a:prstGeom prst="rect">
            <a:avLst/>
          </a:prstGeom>
        </p:spPr>
      </p:pic>
      <p:pic>
        <p:nvPicPr>
          <p:cNvPr id="3" name="Imagen 2">
            <a:extLst>
              <a:ext uri="{FF2B5EF4-FFF2-40B4-BE49-F238E27FC236}">
                <a16:creationId xmlns:a16="http://schemas.microsoft.com/office/drawing/2014/main" id="{D0AC6C4D-FEC6-465A-C6FE-615F12FFBB6F}"/>
              </a:ext>
            </a:extLst>
          </p:cNvPr>
          <p:cNvPicPr>
            <a:picLocks noChangeAspect="1"/>
          </p:cNvPicPr>
          <p:nvPr/>
        </p:nvPicPr>
        <p:blipFill>
          <a:blip r:embed="rId4"/>
          <a:stretch>
            <a:fillRect/>
          </a:stretch>
        </p:blipFill>
        <p:spPr>
          <a:xfrm flipV="1">
            <a:off x="93722" y="5790379"/>
            <a:ext cx="1560711" cy="981541"/>
          </a:xfrm>
          <a:prstGeom prst="rect">
            <a:avLst/>
          </a:prstGeom>
        </p:spPr>
      </p:pic>
      <p:pic>
        <p:nvPicPr>
          <p:cNvPr id="4" name="Imagen 3">
            <a:hlinkClick r:id="rId5"/>
            <a:extLst>
              <a:ext uri="{FF2B5EF4-FFF2-40B4-BE49-F238E27FC236}">
                <a16:creationId xmlns:a16="http://schemas.microsoft.com/office/drawing/2014/main" id="{17B49A00-C640-B3FB-3797-82016CE84635}"/>
              </a:ext>
            </a:extLst>
          </p:cNvPr>
          <p:cNvPicPr>
            <a:picLocks noChangeAspect="1"/>
          </p:cNvPicPr>
          <p:nvPr/>
        </p:nvPicPr>
        <p:blipFill>
          <a:blip r:embed="rId6"/>
          <a:stretch>
            <a:fillRect/>
          </a:stretch>
        </p:blipFill>
        <p:spPr>
          <a:xfrm>
            <a:off x="9642984" y="274617"/>
            <a:ext cx="1971675" cy="990600"/>
          </a:xfrm>
          <a:prstGeom prst="rect">
            <a:avLst/>
          </a:prstGeom>
        </p:spPr>
      </p:pic>
      <p:pic>
        <p:nvPicPr>
          <p:cNvPr id="7" name="Imagen 6">
            <a:extLst>
              <a:ext uri="{FF2B5EF4-FFF2-40B4-BE49-F238E27FC236}">
                <a16:creationId xmlns:a16="http://schemas.microsoft.com/office/drawing/2014/main" id="{39A4CF6F-868E-A71F-DFD2-B8F17AABEB3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58271" y="3150704"/>
            <a:ext cx="5321703" cy="3429000"/>
          </a:xfrm>
          <a:prstGeom prst="rect">
            <a:avLst/>
          </a:prstGeom>
        </p:spPr>
      </p:pic>
      <p:pic>
        <p:nvPicPr>
          <p:cNvPr id="9" name="Imagen 8">
            <a:extLst>
              <a:ext uri="{FF2B5EF4-FFF2-40B4-BE49-F238E27FC236}">
                <a16:creationId xmlns:a16="http://schemas.microsoft.com/office/drawing/2014/main" id="{46293248-D44F-9066-C760-1E337A47C245}"/>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7378904" y="3144339"/>
            <a:ext cx="3249917" cy="2310488"/>
          </a:xfrm>
          <a:prstGeom prst="rect">
            <a:avLst/>
          </a:prstGeom>
        </p:spPr>
      </p:pic>
    </p:spTree>
    <p:extLst>
      <p:ext uri="{BB962C8B-B14F-4D97-AF65-F5344CB8AC3E}">
        <p14:creationId xmlns:p14="http://schemas.microsoft.com/office/powerpoint/2010/main" val="294738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ctrTitle"/>
          </p:nvPr>
        </p:nvSpPr>
        <p:spPr>
          <a:xfrm>
            <a:off x="1027718" y="1303396"/>
            <a:ext cx="6076181" cy="2339024"/>
          </a:xfrm>
        </p:spPr>
        <p:txBody>
          <a:bodyPr/>
          <a:lstStyle/>
          <a:p>
            <a:pPr>
              <a:lnSpc>
                <a:spcPts val="2800"/>
              </a:lnSpc>
            </a:pPr>
            <a:r>
              <a:rPr lang="fr-BE" altLang="en-US" sz="2800" dirty="0"/>
              <a:t>MINE-TO-H2</a:t>
            </a:r>
            <a:br>
              <a:rPr lang="fr-BE" altLang="en-US" sz="2800" dirty="0"/>
            </a:br>
            <a:r>
              <a:rPr lang="en-US" altLang="en-US" sz="1800" dirty="0">
                <a:solidFill>
                  <a:srgbClr val="FFFF00"/>
                </a:solidFill>
              </a:rPr>
              <a:t>Feasibility of repurposing former coal mines to produce</a:t>
            </a:r>
            <a:br>
              <a:rPr lang="en-US" altLang="en-US" sz="1800" dirty="0">
                <a:solidFill>
                  <a:srgbClr val="FFFF00"/>
                </a:solidFill>
              </a:rPr>
            </a:br>
            <a:r>
              <a:rPr lang="en-US" altLang="en-US" sz="1800" dirty="0">
                <a:solidFill>
                  <a:srgbClr val="FFFF00"/>
                </a:solidFill>
              </a:rPr>
              <a:t>green hydrogen using circular economy principles.</a:t>
            </a:r>
            <a:br>
              <a:rPr lang="en-GB" altLang="en-US" sz="2800" dirty="0">
                <a:solidFill>
                  <a:srgbClr val="FFD624"/>
                </a:solidFill>
              </a:rPr>
            </a:br>
            <a:br>
              <a:rPr lang="en-GB" altLang="en-US" sz="2800" dirty="0">
                <a:solidFill>
                  <a:srgbClr val="FFD624"/>
                </a:solidFill>
              </a:rPr>
            </a:br>
            <a:r>
              <a:rPr lang="en-GB" altLang="en-US" sz="2800" dirty="0">
                <a:solidFill>
                  <a:srgbClr val="FFD624"/>
                </a:solidFill>
              </a:rPr>
              <a:t>Big Ticket Project</a:t>
            </a:r>
            <a:endParaRPr lang="en-GB" altLang="en-US" sz="2800" dirty="0"/>
          </a:p>
        </p:txBody>
      </p:sp>
      <p:pic>
        <p:nvPicPr>
          <p:cNvPr id="3" name="Picture 2" descr="Shape&#10;&#10;Description automatically generated with low confidence">
            <a:extLst>
              <a:ext uri="{FF2B5EF4-FFF2-40B4-BE49-F238E27FC236}">
                <a16:creationId xmlns:a16="http://schemas.microsoft.com/office/drawing/2014/main" id="{E2BDB347-EA9A-4E8C-AB72-C700A2F33B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449346" cy="1085481"/>
          </a:xfrm>
          <a:prstGeom prst="rect">
            <a:avLst/>
          </a:prstGeom>
        </p:spPr>
      </p:pic>
      <p:sp>
        <p:nvSpPr>
          <p:cNvPr id="6" name="TextBox 5"/>
          <p:cNvSpPr txBox="1"/>
          <p:nvPr/>
        </p:nvSpPr>
        <p:spPr>
          <a:xfrm>
            <a:off x="1031915" y="4245849"/>
            <a:ext cx="2795062" cy="1569660"/>
          </a:xfrm>
          <a:prstGeom prst="rect">
            <a:avLst/>
          </a:prstGeom>
          <a:noFill/>
        </p:spPr>
        <p:txBody>
          <a:bodyPr wrap="square" rtlCol="0">
            <a:spAutoFit/>
          </a:bodyPr>
          <a:lstStyle/>
          <a:p>
            <a:r>
              <a:rPr lang="fr-BE" altLang="en-US" sz="1600" dirty="0">
                <a:solidFill>
                  <a:srgbClr val="FFFF00"/>
                </a:solidFill>
              </a:rPr>
              <a:t>Call: </a:t>
            </a:r>
            <a:r>
              <a:rPr lang="fr-BE" altLang="en-US" sz="1600" i="1" dirty="0">
                <a:solidFill>
                  <a:srgbClr val="FFFF00"/>
                </a:solidFill>
              </a:rPr>
              <a:t>RFCS-2023-JT</a:t>
            </a:r>
            <a:br>
              <a:rPr lang="fr-BE" altLang="en-US" sz="1600" i="1" dirty="0">
                <a:solidFill>
                  <a:srgbClr val="FFFF00"/>
                </a:solidFill>
              </a:rPr>
            </a:br>
            <a:r>
              <a:rPr lang="fr-BE" altLang="en-US" sz="1600" dirty="0">
                <a:solidFill>
                  <a:srgbClr val="FFFF00"/>
                </a:solidFill>
              </a:rPr>
              <a:t>Instrument: </a:t>
            </a:r>
            <a:r>
              <a:rPr lang="fr-BE" altLang="en-US" sz="1600" i="1" dirty="0">
                <a:solidFill>
                  <a:srgbClr val="FFFF00"/>
                </a:solidFill>
              </a:rPr>
              <a:t>PDR</a:t>
            </a:r>
            <a:br>
              <a:rPr lang="fr-BE" altLang="en-US" sz="1600" i="1" dirty="0">
                <a:solidFill>
                  <a:srgbClr val="FFFF00"/>
                </a:solidFill>
              </a:rPr>
            </a:br>
            <a:r>
              <a:rPr lang="fr-BE" altLang="en-US" sz="1600" dirty="0">
                <a:solidFill>
                  <a:srgbClr val="FFFF00"/>
                </a:solidFill>
              </a:rPr>
              <a:t>Start date: 01/0</a:t>
            </a:r>
            <a:r>
              <a:rPr lang="pl-PL" altLang="en-US" sz="1600" dirty="0">
                <a:solidFill>
                  <a:srgbClr val="FFFF00"/>
                </a:solidFill>
              </a:rPr>
              <a:t>4</a:t>
            </a:r>
            <a:r>
              <a:rPr lang="fr-BE" altLang="en-US" sz="1600" dirty="0">
                <a:solidFill>
                  <a:srgbClr val="FFFF00"/>
                </a:solidFill>
              </a:rPr>
              <a:t>/2024</a:t>
            </a:r>
            <a:br>
              <a:rPr lang="fr-BE" altLang="en-US" sz="1600" dirty="0">
                <a:solidFill>
                  <a:srgbClr val="FFFF00"/>
                </a:solidFill>
              </a:rPr>
            </a:br>
            <a:r>
              <a:rPr lang="en-GB" altLang="en-US" sz="1600" dirty="0">
                <a:solidFill>
                  <a:srgbClr val="FFFF00"/>
                </a:solidFill>
              </a:rPr>
              <a:t>End date: 3</a:t>
            </a:r>
            <a:r>
              <a:rPr lang="pl-PL" altLang="en-US" sz="1600" dirty="0">
                <a:solidFill>
                  <a:srgbClr val="FFFF00"/>
                </a:solidFill>
              </a:rPr>
              <a:t>0</a:t>
            </a:r>
            <a:r>
              <a:rPr lang="en-GB" altLang="en-US" sz="1600" dirty="0">
                <a:solidFill>
                  <a:srgbClr val="FFFF00"/>
                </a:solidFill>
              </a:rPr>
              <a:t>/0</a:t>
            </a:r>
            <a:r>
              <a:rPr lang="pl-PL" altLang="en-US" sz="1600" dirty="0">
                <a:solidFill>
                  <a:srgbClr val="FFFF00"/>
                </a:solidFill>
              </a:rPr>
              <a:t>9</a:t>
            </a:r>
            <a:r>
              <a:rPr lang="en-GB" altLang="en-US" sz="1600" dirty="0">
                <a:solidFill>
                  <a:srgbClr val="FFFF00"/>
                </a:solidFill>
              </a:rPr>
              <a:t>/2028</a:t>
            </a:r>
          </a:p>
          <a:p>
            <a:r>
              <a:rPr lang="en-GB" altLang="en-US" sz="1600" dirty="0">
                <a:solidFill>
                  <a:srgbClr val="FFFF00"/>
                </a:solidFill>
              </a:rPr>
              <a:t>Budget:</a:t>
            </a:r>
            <a:r>
              <a:rPr lang="fr-BE" altLang="en-US" sz="1600" dirty="0"/>
              <a:t> </a:t>
            </a:r>
            <a:r>
              <a:rPr lang="fr-BE" altLang="en-US" sz="1600" dirty="0">
                <a:solidFill>
                  <a:srgbClr val="FFFF00"/>
                </a:solidFill>
              </a:rPr>
              <a:t>18 052 926 €</a:t>
            </a:r>
            <a:br>
              <a:rPr lang="en-GB" altLang="en-US" sz="2400" dirty="0"/>
            </a:br>
            <a:endParaRPr lang="fr-BE" sz="1600" dirty="0"/>
          </a:p>
        </p:txBody>
      </p:sp>
      <p:sp>
        <p:nvSpPr>
          <p:cNvPr id="12" name="Freeform 6"/>
          <p:cNvSpPr>
            <a:spLocks/>
          </p:cNvSpPr>
          <p:nvPr/>
        </p:nvSpPr>
        <p:spPr bwMode="auto">
          <a:xfrm>
            <a:off x="6382376" y="5495318"/>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7"/>
          <p:cNvSpPr>
            <a:spLocks noEditPoints="1"/>
          </p:cNvSpPr>
          <p:nvPr/>
        </p:nvSpPr>
        <p:spPr bwMode="auto">
          <a:xfrm>
            <a:off x="5224508" y="3608136"/>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 name="Freeform 9"/>
          <p:cNvSpPr>
            <a:spLocks noEditPoints="1"/>
          </p:cNvSpPr>
          <p:nvPr/>
        </p:nvSpPr>
        <p:spPr bwMode="auto">
          <a:xfrm>
            <a:off x="6566265" y="4195640"/>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Freeform 10"/>
          <p:cNvSpPr>
            <a:spLocks/>
          </p:cNvSpPr>
          <p:nvPr/>
        </p:nvSpPr>
        <p:spPr bwMode="auto">
          <a:xfrm>
            <a:off x="6874821" y="4396670"/>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Freeform 11"/>
          <p:cNvSpPr>
            <a:spLocks/>
          </p:cNvSpPr>
          <p:nvPr/>
        </p:nvSpPr>
        <p:spPr bwMode="auto">
          <a:xfrm>
            <a:off x="6901313" y="4759768"/>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Line 12"/>
          <p:cNvSpPr>
            <a:spLocks noChangeShapeType="1"/>
          </p:cNvSpPr>
          <p:nvPr/>
        </p:nvSpPr>
        <p:spPr bwMode="auto">
          <a:xfrm>
            <a:off x="6958974" y="469431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Line 13"/>
          <p:cNvSpPr>
            <a:spLocks noChangeShapeType="1"/>
          </p:cNvSpPr>
          <p:nvPr/>
        </p:nvSpPr>
        <p:spPr bwMode="auto">
          <a:xfrm>
            <a:off x="6958974" y="469431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9" name="Freeform 14"/>
          <p:cNvSpPr>
            <a:spLocks/>
          </p:cNvSpPr>
          <p:nvPr/>
        </p:nvSpPr>
        <p:spPr bwMode="auto">
          <a:xfrm>
            <a:off x="7234804" y="4569647"/>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Freeform 15"/>
          <p:cNvSpPr>
            <a:spLocks/>
          </p:cNvSpPr>
          <p:nvPr/>
        </p:nvSpPr>
        <p:spPr bwMode="auto">
          <a:xfrm>
            <a:off x="7236362" y="4823661"/>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21" name="Group 20"/>
          <p:cNvGrpSpPr/>
          <p:nvPr/>
        </p:nvGrpSpPr>
        <p:grpSpPr>
          <a:xfrm>
            <a:off x="5777729" y="4240832"/>
            <a:ext cx="1444607" cy="1429022"/>
            <a:chOff x="1554491" y="4533230"/>
            <a:chExt cx="774055" cy="765705"/>
          </a:xfrm>
          <a:solidFill>
            <a:schemeClr val="accent1">
              <a:lumMod val="60000"/>
              <a:lumOff val="40000"/>
            </a:schemeClr>
          </a:solidFill>
        </p:grpSpPr>
        <p:sp>
          <p:nvSpPr>
            <p:cNvPr id="22" name="Freeform 16"/>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3" name="Freeform 17"/>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4" name="Group 23"/>
          <p:cNvGrpSpPr/>
          <p:nvPr/>
        </p:nvGrpSpPr>
        <p:grpSpPr>
          <a:xfrm>
            <a:off x="6952738" y="4861063"/>
            <a:ext cx="1122026" cy="1499147"/>
            <a:chOff x="2184089" y="4865565"/>
            <a:chExt cx="601208" cy="803280"/>
          </a:xfrm>
          <a:solidFill>
            <a:schemeClr val="accent1">
              <a:lumMod val="60000"/>
              <a:lumOff val="40000"/>
            </a:schemeClr>
          </a:solidFill>
        </p:grpSpPr>
        <p:sp>
          <p:nvSpPr>
            <p:cNvPr id="25" name="Freeform 24"/>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Freeform 25"/>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Freeform 26"/>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8" name="Freeform 27"/>
          <p:cNvSpPr>
            <a:spLocks noEditPoints="1"/>
          </p:cNvSpPr>
          <p:nvPr/>
        </p:nvSpPr>
        <p:spPr bwMode="auto">
          <a:xfrm>
            <a:off x="7711666" y="3642420"/>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Freeform 28"/>
          <p:cNvSpPr>
            <a:spLocks noEditPoints="1"/>
          </p:cNvSpPr>
          <p:nvPr/>
        </p:nvSpPr>
        <p:spPr bwMode="auto">
          <a:xfrm>
            <a:off x="7519985" y="4248625"/>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29"/>
          <p:cNvSpPr>
            <a:spLocks/>
          </p:cNvSpPr>
          <p:nvPr/>
        </p:nvSpPr>
        <p:spPr bwMode="auto">
          <a:xfrm>
            <a:off x="7976587" y="4482379"/>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30"/>
          <p:cNvSpPr>
            <a:spLocks noEditPoints="1"/>
          </p:cNvSpPr>
          <p:nvPr/>
        </p:nvSpPr>
        <p:spPr bwMode="auto">
          <a:xfrm>
            <a:off x="7898669" y="4641332"/>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31"/>
          <p:cNvSpPr>
            <a:spLocks/>
          </p:cNvSpPr>
          <p:nvPr/>
        </p:nvSpPr>
        <p:spPr bwMode="auto">
          <a:xfrm>
            <a:off x="7615046" y="4884439"/>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Freeform 32"/>
          <p:cNvSpPr>
            <a:spLocks noEditPoints="1"/>
          </p:cNvSpPr>
          <p:nvPr/>
        </p:nvSpPr>
        <p:spPr bwMode="auto">
          <a:xfrm>
            <a:off x="7619722" y="4940538"/>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4" name="Freeform 33"/>
          <p:cNvSpPr>
            <a:spLocks noEditPoints="1"/>
          </p:cNvSpPr>
          <p:nvPr/>
        </p:nvSpPr>
        <p:spPr bwMode="auto">
          <a:xfrm>
            <a:off x="8483057" y="5298962"/>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5" name="Freeform 34"/>
          <p:cNvSpPr>
            <a:spLocks/>
          </p:cNvSpPr>
          <p:nvPr/>
        </p:nvSpPr>
        <p:spPr bwMode="auto">
          <a:xfrm>
            <a:off x="8280470" y="4686525"/>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6" name="Freeform 37"/>
          <p:cNvSpPr>
            <a:spLocks/>
          </p:cNvSpPr>
          <p:nvPr/>
        </p:nvSpPr>
        <p:spPr bwMode="auto">
          <a:xfrm>
            <a:off x="8416049" y="3355681"/>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7" name="Freeform 39"/>
          <p:cNvSpPr>
            <a:spLocks/>
          </p:cNvSpPr>
          <p:nvPr/>
        </p:nvSpPr>
        <p:spPr bwMode="auto">
          <a:xfrm>
            <a:off x="8402024" y="3061149"/>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38" name="Group 37"/>
          <p:cNvGrpSpPr/>
          <p:nvPr/>
        </p:nvGrpSpPr>
        <p:grpSpPr>
          <a:xfrm>
            <a:off x="8490849" y="2760385"/>
            <a:ext cx="635815" cy="405176"/>
            <a:chOff x="3008245" y="3739970"/>
            <a:chExt cx="340685" cy="217103"/>
          </a:xfrm>
          <a:solidFill>
            <a:schemeClr val="accent1">
              <a:lumMod val="60000"/>
              <a:lumOff val="40000"/>
            </a:schemeClr>
          </a:solidFill>
        </p:grpSpPr>
        <p:sp>
          <p:nvSpPr>
            <p:cNvPr id="39" name="Freeform 40"/>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41"/>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Freeform 42"/>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2" name="Group 41"/>
          <p:cNvGrpSpPr/>
          <p:nvPr/>
        </p:nvGrpSpPr>
        <p:grpSpPr>
          <a:xfrm>
            <a:off x="8241509" y="5676087"/>
            <a:ext cx="838403" cy="869570"/>
            <a:chOff x="2874643" y="5302275"/>
            <a:chExt cx="449236" cy="465937"/>
          </a:xfrm>
          <a:solidFill>
            <a:schemeClr val="accent1">
              <a:lumMod val="60000"/>
              <a:lumOff val="40000"/>
            </a:schemeClr>
          </a:solidFill>
        </p:grpSpPr>
        <p:sp>
          <p:nvSpPr>
            <p:cNvPr id="43" name="Freeform 57"/>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44" name="Group 43"/>
            <p:cNvGrpSpPr/>
            <p:nvPr/>
          </p:nvGrpSpPr>
          <p:grpSpPr>
            <a:xfrm>
              <a:off x="2874643" y="5302275"/>
              <a:ext cx="449236" cy="465937"/>
              <a:chOff x="2874643" y="5302275"/>
              <a:chExt cx="449236" cy="465937"/>
            </a:xfrm>
            <a:grpFill/>
          </p:grpSpPr>
          <p:sp>
            <p:nvSpPr>
              <p:cNvPr id="45" name="Freeform 43"/>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6" name="Freeform 44"/>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7" name="Freeform 45"/>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8" name="Freeform 46"/>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 name="Freeform 47"/>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Freeform 48"/>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1" name="Freeform 49"/>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2" name="Freeform 50"/>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Freeform 51"/>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4" name="Freeform 52"/>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Freeform 53"/>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Freeform 54"/>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 name="Freeform 55"/>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Freeform 56"/>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Freeform 58"/>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sp>
        <p:nvSpPr>
          <p:cNvPr id="60" name="Freeform 60"/>
          <p:cNvSpPr>
            <a:spLocks/>
          </p:cNvSpPr>
          <p:nvPr/>
        </p:nvSpPr>
        <p:spPr bwMode="auto">
          <a:xfrm>
            <a:off x="7432718" y="572440"/>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 name="Freeform 61"/>
          <p:cNvSpPr>
            <a:spLocks/>
          </p:cNvSpPr>
          <p:nvPr/>
        </p:nvSpPr>
        <p:spPr bwMode="auto">
          <a:xfrm>
            <a:off x="8124634" y="3076734"/>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 name="Freeform 62"/>
          <p:cNvSpPr>
            <a:spLocks noEditPoints="1"/>
          </p:cNvSpPr>
          <p:nvPr/>
        </p:nvSpPr>
        <p:spPr bwMode="auto">
          <a:xfrm>
            <a:off x="8344362" y="284142"/>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 name="Freeform 92"/>
          <p:cNvSpPr>
            <a:spLocks/>
          </p:cNvSpPr>
          <p:nvPr/>
        </p:nvSpPr>
        <p:spPr bwMode="auto">
          <a:xfrm>
            <a:off x="5251000" y="5577912"/>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64" name="Group 63"/>
          <p:cNvGrpSpPr/>
          <p:nvPr/>
        </p:nvGrpSpPr>
        <p:grpSpPr>
          <a:xfrm>
            <a:off x="5251000" y="5355064"/>
            <a:ext cx="1369805" cy="1044104"/>
            <a:chOff x="1272257" y="5130263"/>
            <a:chExt cx="733974" cy="559457"/>
          </a:xfrm>
          <a:solidFill>
            <a:srgbClr val="FFFF00"/>
          </a:solidFill>
        </p:grpSpPr>
        <p:sp>
          <p:nvSpPr>
            <p:cNvPr id="65" name="Freeform 93"/>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 name="Freeform 94"/>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 name="Freeform 95"/>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 name="Freeform 96"/>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9" name="Freeform 99"/>
          <p:cNvSpPr>
            <a:spLocks/>
          </p:cNvSpPr>
          <p:nvPr/>
        </p:nvSpPr>
        <p:spPr bwMode="auto">
          <a:xfrm>
            <a:off x="6809369" y="3888643"/>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0" name="Freeform 102"/>
          <p:cNvSpPr>
            <a:spLocks/>
          </p:cNvSpPr>
          <p:nvPr/>
        </p:nvSpPr>
        <p:spPr bwMode="auto">
          <a:xfrm>
            <a:off x="6932480" y="3855917"/>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71" name="Group 70"/>
          <p:cNvGrpSpPr/>
          <p:nvPr/>
        </p:nvGrpSpPr>
        <p:grpSpPr>
          <a:xfrm>
            <a:off x="5462940" y="2587407"/>
            <a:ext cx="964630" cy="1913674"/>
            <a:chOff x="1385819" y="3647284"/>
            <a:chExt cx="516872" cy="1025394"/>
          </a:xfrm>
          <a:solidFill>
            <a:schemeClr val="accent1">
              <a:lumMod val="60000"/>
              <a:lumOff val="40000"/>
            </a:schemeClr>
          </a:solidFill>
        </p:grpSpPr>
        <p:sp>
          <p:nvSpPr>
            <p:cNvPr id="72" name="Freeform 71"/>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73" name="Group 72"/>
            <p:cNvGrpSpPr/>
            <p:nvPr/>
          </p:nvGrpSpPr>
          <p:grpSpPr>
            <a:xfrm>
              <a:off x="1385819" y="3647284"/>
              <a:ext cx="516872" cy="1025394"/>
              <a:chOff x="1385819" y="3647284"/>
              <a:chExt cx="516872" cy="1025394"/>
            </a:xfrm>
            <a:grpFill/>
          </p:grpSpPr>
          <p:sp>
            <p:nvSpPr>
              <p:cNvPr id="74" name="Freeform 73"/>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5" name="Freeform 74"/>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6" name="Freeform 66"/>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7" name="Freeform 67"/>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8" name="Freeform 68"/>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9" name="Freeform 69"/>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0" name="Freeform 70"/>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1" name="Freeform 71"/>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2" name="Freeform 72"/>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3" name="Freeform 73"/>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4" name="Freeform 74"/>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5" name="Freeform 75"/>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6" name="Freeform 76"/>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7" name="Freeform 77"/>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8" name="Freeform 78"/>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9" name="Freeform 79"/>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0" name="Freeform 80"/>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1" name="Freeform 81"/>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2" name="Freeform 82"/>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3" name="Freeform 83"/>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4" name="Freeform 84"/>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5" name="Freeform 85"/>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6" name="Freeform 86"/>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7" name="Line 87"/>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8" name="Line 88"/>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9" name="Freeform 89"/>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0" name="Freeform 90"/>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1" name="Freeform 91"/>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102" name="Group 101"/>
          <p:cNvGrpSpPr/>
          <p:nvPr/>
        </p:nvGrpSpPr>
        <p:grpSpPr>
          <a:xfrm>
            <a:off x="7127278" y="3121926"/>
            <a:ext cx="709057" cy="564127"/>
            <a:chOff x="2277611" y="3933693"/>
            <a:chExt cx="379930" cy="302273"/>
          </a:xfrm>
          <a:solidFill>
            <a:schemeClr val="accent1">
              <a:lumMod val="60000"/>
              <a:lumOff val="40000"/>
            </a:schemeClr>
          </a:solidFill>
        </p:grpSpPr>
        <p:sp>
          <p:nvSpPr>
            <p:cNvPr id="103" name="Freeform 106"/>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4" name="Freeform 107"/>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5" name="Freeform 108"/>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106" name="Freeform 109"/>
          <p:cNvSpPr>
            <a:spLocks/>
          </p:cNvSpPr>
          <p:nvPr/>
        </p:nvSpPr>
        <p:spPr bwMode="auto">
          <a:xfrm>
            <a:off x="6912222" y="3619045"/>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7" name="Freeform 110"/>
          <p:cNvSpPr>
            <a:spLocks/>
          </p:cNvSpPr>
          <p:nvPr/>
        </p:nvSpPr>
        <p:spPr bwMode="auto">
          <a:xfrm>
            <a:off x="7147536" y="3592553"/>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8" name="Freeform 111"/>
          <p:cNvSpPr>
            <a:spLocks/>
          </p:cNvSpPr>
          <p:nvPr/>
        </p:nvSpPr>
        <p:spPr bwMode="auto">
          <a:xfrm>
            <a:off x="7164678" y="3645537"/>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9" name="Freeform 112"/>
          <p:cNvSpPr>
            <a:spLocks/>
          </p:cNvSpPr>
          <p:nvPr/>
        </p:nvSpPr>
        <p:spPr bwMode="auto">
          <a:xfrm>
            <a:off x="7155328" y="3664237"/>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0" name="Freeform 113"/>
          <p:cNvSpPr>
            <a:spLocks/>
          </p:cNvSpPr>
          <p:nvPr/>
        </p:nvSpPr>
        <p:spPr bwMode="auto">
          <a:xfrm>
            <a:off x="7184936" y="3682938"/>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11" name="Group 110"/>
          <p:cNvGrpSpPr/>
          <p:nvPr/>
        </p:nvGrpSpPr>
        <p:grpSpPr>
          <a:xfrm>
            <a:off x="6645740" y="3837215"/>
            <a:ext cx="395826" cy="469070"/>
            <a:chOff x="2019592" y="4316962"/>
            <a:chExt cx="212093" cy="251339"/>
          </a:xfrm>
          <a:solidFill>
            <a:schemeClr val="accent1">
              <a:lumMod val="60000"/>
              <a:lumOff val="40000"/>
            </a:schemeClr>
          </a:solidFill>
        </p:grpSpPr>
        <p:sp>
          <p:nvSpPr>
            <p:cNvPr id="112" name="Freeform 97"/>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3" name="Freeform 98"/>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4" name="Freeform 100"/>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5" name="Freeform 101"/>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6" name="Freeform 114"/>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117" name="Freeform 115"/>
          <p:cNvSpPr>
            <a:spLocks/>
          </p:cNvSpPr>
          <p:nvPr/>
        </p:nvSpPr>
        <p:spPr bwMode="auto">
          <a:xfrm>
            <a:off x="7010400" y="3826309"/>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8" name="Freeform 116"/>
          <p:cNvSpPr>
            <a:spLocks/>
          </p:cNvSpPr>
          <p:nvPr/>
        </p:nvSpPr>
        <p:spPr bwMode="auto">
          <a:xfrm>
            <a:off x="7061825" y="3815398"/>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9" name="Freeform 117"/>
          <p:cNvSpPr>
            <a:spLocks/>
          </p:cNvSpPr>
          <p:nvPr/>
        </p:nvSpPr>
        <p:spPr bwMode="auto">
          <a:xfrm>
            <a:off x="7041566" y="3820075"/>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0" name="Freeform 118"/>
          <p:cNvSpPr>
            <a:spLocks/>
          </p:cNvSpPr>
          <p:nvPr/>
        </p:nvSpPr>
        <p:spPr bwMode="auto">
          <a:xfrm>
            <a:off x="7086759" y="3807607"/>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1" name="Freeform 119"/>
          <p:cNvSpPr>
            <a:spLocks/>
          </p:cNvSpPr>
          <p:nvPr/>
        </p:nvSpPr>
        <p:spPr bwMode="auto">
          <a:xfrm>
            <a:off x="7116367" y="3807607"/>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2" name="Line 120"/>
          <p:cNvSpPr>
            <a:spLocks noChangeShapeType="1"/>
          </p:cNvSpPr>
          <p:nvPr/>
        </p:nvSpPr>
        <p:spPr bwMode="auto">
          <a:xfrm>
            <a:off x="7178703" y="388708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3" name="Line 121"/>
          <p:cNvSpPr>
            <a:spLocks noChangeShapeType="1"/>
          </p:cNvSpPr>
          <p:nvPr/>
        </p:nvSpPr>
        <p:spPr bwMode="auto">
          <a:xfrm>
            <a:off x="7178703" y="388708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4" name="Line 122"/>
          <p:cNvSpPr>
            <a:spLocks noChangeShapeType="1"/>
          </p:cNvSpPr>
          <p:nvPr/>
        </p:nvSpPr>
        <p:spPr bwMode="auto">
          <a:xfrm>
            <a:off x="7139745" y="383721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5" name="Line 123"/>
          <p:cNvSpPr>
            <a:spLocks noChangeShapeType="1"/>
          </p:cNvSpPr>
          <p:nvPr/>
        </p:nvSpPr>
        <p:spPr bwMode="auto">
          <a:xfrm>
            <a:off x="7139745" y="383721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6" name="Freeform 124"/>
          <p:cNvSpPr>
            <a:spLocks/>
          </p:cNvSpPr>
          <p:nvPr/>
        </p:nvSpPr>
        <p:spPr bwMode="auto">
          <a:xfrm>
            <a:off x="7562063" y="3690729"/>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7" name="Freeform 125"/>
          <p:cNvSpPr>
            <a:spLocks/>
          </p:cNvSpPr>
          <p:nvPr/>
        </p:nvSpPr>
        <p:spPr bwMode="auto">
          <a:xfrm>
            <a:off x="9486647" y="6561239"/>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8" name="Freeform 139"/>
          <p:cNvSpPr>
            <a:spLocks/>
          </p:cNvSpPr>
          <p:nvPr/>
        </p:nvSpPr>
        <p:spPr bwMode="auto">
          <a:xfrm>
            <a:off x="7731924" y="6441246"/>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7" name="Picture 6">
            <a:extLst>
              <a:ext uri="{FF2B5EF4-FFF2-40B4-BE49-F238E27FC236}">
                <a16:creationId xmlns:a16="http://schemas.microsoft.com/office/drawing/2014/main" id="{D2C8A54C-7139-1251-F7CA-86A63AD534A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895570" y="3870922"/>
            <a:ext cx="1328937" cy="956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Hulleras Del Norte SA (HUNOSA)">
            <a:extLst>
              <a:ext uri="{FF2B5EF4-FFF2-40B4-BE49-F238E27FC236}">
                <a16:creationId xmlns:a16="http://schemas.microsoft.com/office/drawing/2014/main" id="{39F3950A-D40F-D8A8-B709-D9DF54B124D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334871" y="4945892"/>
            <a:ext cx="1276632" cy="5276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128">
            <a:extLst>
              <a:ext uri="{FF2B5EF4-FFF2-40B4-BE49-F238E27FC236}">
                <a16:creationId xmlns:a16="http://schemas.microsoft.com/office/drawing/2014/main" id="{731753ED-3998-A824-A5AA-08CCB2E6AF3E}"/>
              </a:ext>
            </a:extLst>
          </p:cNvPr>
          <p:cNvCxnSpPr>
            <a:cxnSpLocks/>
          </p:cNvCxnSpPr>
          <p:nvPr/>
        </p:nvCxnSpPr>
        <p:spPr>
          <a:xfrm>
            <a:off x="4718207" y="5152393"/>
            <a:ext cx="926282" cy="321107"/>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28">
            <a:extLst>
              <a:ext uri="{FF2B5EF4-FFF2-40B4-BE49-F238E27FC236}">
                <a16:creationId xmlns:a16="http://schemas.microsoft.com/office/drawing/2014/main" id="{5B82A432-4CFF-1768-4631-11AF72825299}"/>
              </a:ext>
            </a:extLst>
          </p:cNvPr>
          <p:cNvCxnSpPr>
            <a:cxnSpLocks/>
          </p:cNvCxnSpPr>
          <p:nvPr/>
        </p:nvCxnSpPr>
        <p:spPr>
          <a:xfrm>
            <a:off x="5111652" y="4910931"/>
            <a:ext cx="588159" cy="56256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28">
            <a:extLst>
              <a:ext uri="{FF2B5EF4-FFF2-40B4-BE49-F238E27FC236}">
                <a16:creationId xmlns:a16="http://schemas.microsoft.com/office/drawing/2014/main" id="{ABB45FB3-4F3C-183E-8B3C-50E9A7FAB262}"/>
              </a:ext>
            </a:extLst>
          </p:cNvPr>
          <p:cNvCxnSpPr>
            <a:cxnSpLocks/>
          </p:cNvCxnSpPr>
          <p:nvPr/>
        </p:nvCxnSpPr>
        <p:spPr>
          <a:xfrm flipV="1">
            <a:off x="4363134" y="5489001"/>
            <a:ext cx="1316418" cy="60697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28">
            <a:extLst>
              <a:ext uri="{FF2B5EF4-FFF2-40B4-BE49-F238E27FC236}">
                <a16:creationId xmlns:a16="http://schemas.microsoft.com/office/drawing/2014/main" id="{1505E544-96A9-54BB-C084-FD06A5BECC0C}"/>
              </a:ext>
            </a:extLst>
          </p:cNvPr>
          <p:cNvCxnSpPr>
            <a:cxnSpLocks/>
          </p:cNvCxnSpPr>
          <p:nvPr/>
        </p:nvCxnSpPr>
        <p:spPr>
          <a:xfrm flipH="1" flipV="1">
            <a:off x="5726302" y="5489001"/>
            <a:ext cx="765705" cy="77496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28">
            <a:extLst>
              <a:ext uri="{FF2B5EF4-FFF2-40B4-BE49-F238E27FC236}">
                <a16:creationId xmlns:a16="http://schemas.microsoft.com/office/drawing/2014/main" id="{536AD36F-648D-1238-EC27-C3B50D4E563F}"/>
              </a:ext>
            </a:extLst>
          </p:cNvPr>
          <p:cNvCxnSpPr>
            <a:cxnSpLocks/>
          </p:cNvCxnSpPr>
          <p:nvPr/>
        </p:nvCxnSpPr>
        <p:spPr>
          <a:xfrm flipH="1">
            <a:off x="8226941" y="4001392"/>
            <a:ext cx="1297106" cy="35086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5" name="AutoShape 6" descr="Logo Alsa, ir a inicio">
            <a:extLst>
              <a:ext uri="{FF2B5EF4-FFF2-40B4-BE49-F238E27FC236}">
                <a16:creationId xmlns:a16="http://schemas.microsoft.com/office/drawing/2014/main" id="{BA00C8CB-22FC-5D2F-7708-397C2533A1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42" name="Imagen 141">
            <a:extLst>
              <a:ext uri="{FF2B5EF4-FFF2-40B4-BE49-F238E27FC236}">
                <a16:creationId xmlns:a16="http://schemas.microsoft.com/office/drawing/2014/main" id="{A31456E5-8AB0-B487-FB22-688FF3E9C82D}"/>
              </a:ext>
            </a:extLst>
          </p:cNvPr>
          <p:cNvPicPr>
            <a:picLocks noChangeAspect="1"/>
          </p:cNvPicPr>
          <p:nvPr/>
        </p:nvPicPr>
        <p:blipFill>
          <a:blip r:embed="rId6"/>
          <a:stretch>
            <a:fillRect/>
          </a:stretch>
        </p:blipFill>
        <p:spPr>
          <a:xfrm>
            <a:off x="4488003" y="6299312"/>
            <a:ext cx="1114581" cy="485843"/>
          </a:xfrm>
          <a:prstGeom prst="rect">
            <a:avLst/>
          </a:prstGeom>
        </p:spPr>
      </p:pic>
      <p:cxnSp>
        <p:nvCxnSpPr>
          <p:cNvPr id="143" name="Straight Arrow Connector 128">
            <a:extLst>
              <a:ext uri="{FF2B5EF4-FFF2-40B4-BE49-F238E27FC236}">
                <a16:creationId xmlns:a16="http://schemas.microsoft.com/office/drawing/2014/main" id="{4CCBC9D6-5455-B540-5D2F-221458AC9076}"/>
              </a:ext>
            </a:extLst>
          </p:cNvPr>
          <p:cNvCxnSpPr>
            <a:cxnSpLocks/>
          </p:cNvCxnSpPr>
          <p:nvPr/>
        </p:nvCxnSpPr>
        <p:spPr>
          <a:xfrm flipV="1">
            <a:off x="5082230" y="5562411"/>
            <a:ext cx="610721" cy="632612"/>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46" name="Picture 12">
            <a:extLst>
              <a:ext uri="{FF2B5EF4-FFF2-40B4-BE49-F238E27FC236}">
                <a16:creationId xmlns:a16="http://schemas.microsoft.com/office/drawing/2014/main" id="{3E86568E-DFB0-4496-C4B1-F6A2274DECA3}"/>
              </a:ext>
            </a:extLst>
          </p:cNvPr>
          <p:cNvPicPr>
            <a:picLocks noChangeAspect="1"/>
          </p:cNvPicPr>
          <p:nvPr/>
        </p:nvPicPr>
        <p:blipFill>
          <a:blip r:embed="rId7"/>
          <a:stretch>
            <a:fillRect/>
          </a:stretch>
        </p:blipFill>
        <p:spPr>
          <a:xfrm>
            <a:off x="9603525" y="3642580"/>
            <a:ext cx="1803882" cy="570954"/>
          </a:xfrm>
          <a:prstGeom prst="rect">
            <a:avLst/>
          </a:prstGeom>
        </p:spPr>
      </p:pic>
      <p:pic>
        <p:nvPicPr>
          <p:cNvPr id="133" name="Imagen 132" descr="Logotipo&#10;&#10;Descripción generada automáticamente">
            <a:extLst>
              <a:ext uri="{FF2B5EF4-FFF2-40B4-BE49-F238E27FC236}">
                <a16:creationId xmlns:a16="http://schemas.microsoft.com/office/drawing/2014/main" id="{E39D2CC9-8E97-41EE-C9F7-0F216CA784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77753" y="5614459"/>
            <a:ext cx="1096555" cy="966855"/>
          </a:xfrm>
          <a:prstGeom prst="rect">
            <a:avLst/>
          </a:prstGeom>
        </p:spPr>
      </p:pic>
      <p:pic>
        <p:nvPicPr>
          <p:cNvPr id="129" name="Imagen 128" descr="Logotipo&#10;&#10;Descripción generada automáticamente">
            <a:hlinkClick r:id="rId9"/>
            <a:extLst>
              <a:ext uri="{FF2B5EF4-FFF2-40B4-BE49-F238E27FC236}">
                <a16:creationId xmlns:a16="http://schemas.microsoft.com/office/drawing/2014/main" id="{EEEB9706-52CF-5B2E-0466-953D216D503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pic>
        <p:nvPicPr>
          <p:cNvPr id="2" name="Imagen 1">
            <a:extLst>
              <a:ext uri="{FF2B5EF4-FFF2-40B4-BE49-F238E27FC236}">
                <a16:creationId xmlns:a16="http://schemas.microsoft.com/office/drawing/2014/main" id="{D61A7FF4-B2FD-D485-9065-C845F0E140D6}"/>
              </a:ext>
            </a:extLst>
          </p:cNvPr>
          <p:cNvPicPr>
            <a:picLocks noChangeAspect="1"/>
          </p:cNvPicPr>
          <p:nvPr/>
        </p:nvPicPr>
        <p:blipFill>
          <a:blip r:embed="rId11"/>
          <a:stretch>
            <a:fillRect/>
          </a:stretch>
        </p:blipFill>
        <p:spPr>
          <a:xfrm>
            <a:off x="6320821" y="6135805"/>
            <a:ext cx="1405649" cy="532911"/>
          </a:xfrm>
          <a:prstGeom prst="rect">
            <a:avLst/>
          </a:prstGeom>
        </p:spPr>
      </p:pic>
    </p:spTree>
    <p:extLst>
      <p:ext uri="{BB962C8B-B14F-4D97-AF65-F5344CB8AC3E}">
        <p14:creationId xmlns:p14="http://schemas.microsoft.com/office/powerpoint/2010/main" val="112137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82860"/>
            <a:ext cx="10515600" cy="782357"/>
          </a:xfrm>
        </p:spPr>
        <p:txBody>
          <a:bodyPr/>
          <a:lstStyle/>
          <a:p>
            <a:r>
              <a:rPr lang="en-GB" dirty="0"/>
              <a:t>Problem tackled by MINE-TO-H2</a:t>
            </a:r>
          </a:p>
        </p:txBody>
      </p:sp>
      <p:sp>
        <p:nvSpPr>
          <p:cNvPr id="6" name="Content Placeholder 2">
            <a:extLst>
              <a:ext uri="{FF2B5EF4-FFF2-40B4-BE49-F238E27FC236}">
                <a16:creationId xmlns:a16="http://schemas.microsoft.com/office/drawing/2014/main" id="{CC0AE56C-0F3B-7AB3-9CB9-7CCE2517734D}"/>
              </a:ext>
            </a:extLst>
          </p:cNvPr>
          <p:cNvSpPr txBox="1">
            <a:spLocks/>
          </p:cNvSpPr>
          <p:nvPr/>
        </p:nvSpPr>
        <p:spPr>
          <a:xfrm>
            <a:off x="838199" y="1406172"/>
            <a:ext cx="9790471" cy="15641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dirty="0"/>
              <a:t>The European Green Deal is supported by the Fit for 55 package, which states that all Union actions and policies, including the RFCS, should pull together to help the Union achieve a successful and just transition towards a sustainable future</a:t>
            </a:r>
            <a:r>
              <a:rPr lang="en-GB" dirty="0"/>
              <a:t>.</a:t>
            </a:r>
          </a:p>
          <a:p>
            <a:pPr>
              <a:spcBef>
                <a:spcPct val="0"/>
              </a:spcBef>
              <a:buClrTx/>
            </a:pPr>
            <a:r>
              <a:rPr lang="en-US" dirty="0"/>
              <a:t>Hydrogen production and its coupling with the heating                sector is an excellent option to support the just                          transition of the coal sector and regions most affected                           by the transition by repurposing end-of-life coal mines                          and developing a power sector based mainly on renewable energies.</a:t>
            </a:r>
            <a:endParaRPr lang="en-GB" dirty="0"/>
          </a:p>
          <a:p>
            <a:pPr>
              <a:spcBef>
                <a:spcPct val="0"/>
              </a:spcBef>
              <a:buClrTx/>
            </a:pPr>
            <a:r>
              <a:rPr lang="en-US" dirty="0"/>
              <a:t>Hydrogen can be used as a fuel, an energy carrier or a feedstock and could reduce emissions in hard-to-abate sectors, particularly in industry and transport.</a:t>
            </a:r>
            <a:endParaRPr lang="en-GB" dirty="0"/>
          </a:p>
        </p:txBody>
      </p:sp>
      <p:pic>
        <p:nvPicPr>
          <p:cNvPr id="5" name="Imagen 4" descr="Imagen que contiene interior, computadora, ratón, pequeño&#10;&#10;Descripción generada automáticamente">
            <a:extLst>
              <a:ext uri="{FF2B5EF4-FFF2-40B4-BE49-F238E27FC236}">
                <a16:creationId xmlns:a16="http://schemas.microsoft.com/office/drawing/2014/main" id="{E31470AC-FDD9-1CE7-B92B-A260B73E21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38969" y="2726812"/>
            <a:ext cx="3193675" cy="1796442"/>
          </a:xfrm>
          <a:prstGeom prst="rect">
            <a:avLst/>
          </a:prstGeom>
          <a:effectLst>
            <a:outerShdw blurRad="50800" dist="50800" dir="5400000" algn="ctr" rotWithShape="0">
              <a:schemeClr val="bg1">
                <a:alpha val="0"/>
              </a:schemeClr>
            </a:outerShdw>
          </a:effectLst>
        </p:spPr>
      </p:pic>
      <p:pic>
        <p:nvPicPr>
          <p:cNvPr id="3" name="Imagen 128" descr="Logotipo&#10;&#10;Descripción generada automáticamente">
            <a:hlinkClick r:id="rId4"/>
            <a:extLst>
              <a:ext uri="{FF2B5EF4-FFF2-40B4-BE49-F238E27FC236}">
                <a16:creationId xmlns:a16="http://schemas.microsoft.com/office/drawing/2014/main" id="{DA32492A-37CF-5ED1-3D2F-EB53A7BD40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105856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258DD-76F0-2A8E-D1E1-9CA4286DD5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5282A-48C3-0B1A-43D6-F13F4821AB2E}"/>
              </a:ext>
            </a:extLst>
          </p:cNvPr>
          <p:cNvSpPr>
            <a:spLocks noGrp="1"/>
          </p:cNvSpPr>
          <p:nvPr>
            <p:ph idx="1"/>
          </p:nvPr>
        </p:nvSpPr>
        <p:spPr>
          <a:xfrm>
            <a:off x="838200" y="1583759"/>
            <a:ext cx="5064760" cy="1564120"/>
          </a:xfrm>
        </p:spPr>
        <p:txBody>
          <a:bodyPr/>
          <a:lstStyle/>
          <a:p>
            <a:pPr>
              <a:spcBef>
                <a:spcPct val="0"/>
              </a:spcBef>
              <a:buClrTx/>
            </a:pPr>
            <a:r>
              <a:rPr lang="en-US" altLang="en-US" dirty="0"/>
              <a:t>The use of mine water for      electrolysis to save water         from the population supply.</a:t>
            </a:r>
          </a:p>
          <a:p>
            <a:pPr>
              <a:spcBef>
                <a:spcPct val="0"/>
              </a:spcBef>
              <a:buClrTx/>
            </a:pPr>
            <a:r>
              <a:rPr lang="en-US" altLang="en-US" dirty="0"/>
              <a:t>H</a:t>
            </a:r>
            <a:r>
              <a:rPr lang="en-US" altLang="en-US" baseline="-25000" dirty="0"/>
              <a:t>2</a:t>
            </a:r>
            <a:r>
              <a:rPr lang="en-US" altLang="en-US" dirty="0"/>
              <a:t> injection into natural gas   grids, refueling and storage.</a:t>
            </a:r>
          </a:p>
          <a:p>
            <a:pPr>
              <a:spcBef>
                <a:spcPct val="0"/>
              </a:spcBef>
              <a:buClrTx/>
            </a:pPr>
            <a:r>
              <a:rPr lang="en-US" altLang="en-US" dirty="0"/>
              <a:t>Demonstrating the economics      of green hydrogen plants.</a:t>
            </a:r>
          </a:p>
          <a:p>
            <a:pPr>
              <a:spcBef>
                <a:spcPct val="0"/>
              </a:spcBef>
              <a:buClrTx/>
            </a:pPr>
            <a:r>
              <a:rPr lang="en-US" altLang="en-US" dirty="0"/>
              <a:t>Training and re-skilling of      former coal miners.</a:t>
            </a:r>
          </a:p>
          <a:p>
            <a:pPr>
              <a:spcBef>
                <a:spcPct val="0"/>
              </a:spcBef>
              <a:buClrTx/>
            </a:pPr>
            <a:endParaRPr lang="en-US" altLang="en-US" dirty="0"/>
          </a:p>
          <a:p>
            <a:pPr>
              <a:spcBef>
                <a:spcPct val="0"/>
              </a:spcBef>
              <a:buClrTx/>
            </a:pPr>
            <a:endParaRPr lang="en-US" altLang="en-US" dirty="0"/>
          </a:p>
          <a:p>
            <a:pPr>
              <a:spcBef>
                <a:spcPct val="0"/>
              </a:spcBef>
              <a:buClrTx/>
            </a:pPr>
            <a:endParaRPr lang="en-US" altLang="en-US" dirty="0"/>
          </a:p>
          <a:p>
            <a:pPr>
              <a:spcBef>
                <a:spcPct val="0"/>
              </a:spcBef>
              <a:buClrTx/>
            </a:pPr>
            <a:endParaRPr lang="en-US" altLang="en-US" dirty="0"/>
          </a:p>
          <a:p>
            <a:pPr>
              <a:spcBef>
                <a:spcPct val="0"/>
              </a:spcBef>
              <a:buClrTx/>
            </a:pPr>
            <a:endParaRPr lang="en-US" altLang="en-US" dirty="0"/>
          </a:p>
        </p:txBody>
      </p:sp>
      <p:sp>
        <p:nvSpPr>
          <p:cNvPr id="2" name="Title 1">
            <a:extLst>
              <a:ext uri="{FF2B5EF4-FFF2-40B4-BE49-F238E27FC236}">
                <a16:creationId xmlns:a16="http://schemas.microsoft.com/office/drawing/2014/main" id="{4E3E9030-1F2F-E81A-6FFB-0B269E1625EB}"/>
              </a:ext>
            </a:extLst>
          </p:cNvPr>
          <p:cNvSpPr>
            <a:spLocks noGrp="1"/>
          </p:cNvSpPr>
          <p:nvPr>
            <p:ph type="title"/>
          </p:nvPr>
        </p:nvSpPr>
        <p:spPr>
          <a:xfrm>
            <a:off x="838199" y="482860"/>
            <a:ext cx="10515600" cy="782357"/>
          </a:xfrm>
        </p:spPr>
        <p:txBody>
          <a:bodyPr/>
          <a:lstStyle/>
          <a:p>
            <a:r>
              <a:rPr lang="en-GB" dirty="0"/>
              <a:t>Main objectives</a:t>
            </a:r>
          </a:p>
        </p:txBody>
      </p:sp>
      <p:pic>
        <p:nvPicPr>
          <p:cNvPr id="7" name="Picture 20" descr="Diagram&#10;&#10;Description automatically generated">
            <a:extLst>
              <a:ext uri="{FF2B5EF4-FFF2-40B4-BE49-F238E27FC236}">
                <a16:creationId xmlns:a16="http://schemas.microsoft.com/office/drawing/2014/main" id="{3D0FE7AC-ABA1-29EF-0547-4D13D11CD3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1" y="1444552"/>
            <a:ext cx="6707021" cy="3829689"/>
          </a:xfrm>
          <a:prstGeom prst="rect">
            <a:avLst/>
          </a:prstGeom>
          <a:noFill/>
          <a:ln>
            <a:noFill/>
          </a:ln>
        </p:spPr>
      </p:pic>
      <p:sp>
        <p:nvSpPr>
          <p:cNvPr id="4" name="Content Placeholder 2">
            <a:extLst>
              <a:ext uri="{FF2B5EF4-FFF2-40B4-BE49-F238E27FC236}">
                <a16:creationId xmlns:a16="http://schemas.microsoft.com/office/drawing/2014/main" id="{0ED8614A-12FC-97E1-C9EC-7FC607347550}"/>
              </a:ext>
            </a:extLst>
          </p:cNvPr>
          <p:cNvSpPr txBox="1">
            <a:spLocks/>
          </p:cNvSpPr>
          <p:nvPr/>
        </p:nvSpPr>
        <p:spPr>
          <a:xfrm>
            <a:off x="838199" y="5814966"/>
            <a:ext cx="9084734" cy="2633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altLang="en-US" dirty="0"/>
              <a:t>Achieving energy savings in geothermal district heating through heat recovery by electrolyser cooling. </a:t>
            </a:r>
            <a:endParaRPr lang="en-GB" dirty="0"/>
          </a:p>
        </p:txBody>
      </p:sp>
      <p:pic>
        <p:nvPicPr>
          <p:cNvPr id="5" name="Imagen 128" descr="Logotipo&#10;&#10;Descripción generada automáticamente">
            <a:hlinkClick r:id="rId4"/>
            <a:extLst>
              <a:ext uri="{FF2B5EF4-FFF2-40B4-BE49-F238E27FC236}">
                <a16:creationId xmlns:a16="http://schemas.microsoft.com/office/drawing/2014/main" id="{86D0F921-537E-18BD-49F4-DF6D457B2C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255284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482860"/>
            <a:ext cx="11049001" cy="782357"/>
          </a:xfrm>
        </p:spPr>
        <p:txBody>
          <a:bodyPr/>
          <a:lstStyle/>
          <a:p>
            <a:r>
              <a:rPr lang="en-GB" dirty="0"/>
              <a:t>Main expected results</a:t>
            </a:r>
          </a:p>
        </p:txBody>
      </p:sp>
      <p:sp>
        <p:nvSpPr>
          <p:cNvPr id="12" name="Content Placeholder 2">
            <a:extLst>
              <a:ext uri="{FF2B5EF4-FFF2-40B4-BE49-F238E27FC236}">
                <a16:creationId xmlns:a16="http://schemas.microsoft.com/office/drawing/2014/main" id="{4491946C-5D89-5473-DF0B-1D2F7078C2FD}"/>
              </a:ext>
            </a:extLst>
          </p:cNvPr>
          <p:cNvSpPr txBox="1">
            <a:spLocks/>
          </p:cNvSpPr>
          <p:nvPr/>
        </p:nvSpPr>
        <p:spPr>
          <a:xfrm>
            <a:off x="728471" y="1447575"/>
            <a:ext cx="9784405" cy="2633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altLang="en-US" dirty="0"/>
              <a:t>An operating green hydrogen plant.</a:t>
            </a:r>
          </a:p>
          <a:p>
            <a:pPr>
              <a:spcBef>
                <a:spcPct val="0"/>
              </a:spcBef>
              <a:buClrTx/>
            </a:pPr>
            <a:r>
              <a:rPr lang="en-US" altLang="en-US" dirty="0"/>
              <a:t>Hybridization with an existing geothermal plant.</a:t>
            </a:r>
          </a:p>
          <a:p>
            <a:pPr>
              <a:spcBef>
                <a:spcPct val="0"/>
              </a:spcBef>
              <a:buClrTx/>
            </a:pPr>
            <a:r>
              <a:rPr lang="en-US" altLang="en-US" dirty="0"/>
              <a:t>Installation of a photovoltaic plant in a former coal                              open-pit mine.</a:t>
            </a:r>
          </a:p>
          <a:p>
            <a:pPr>
              <a:spcBef>
                <a:spcPct val="0"/>
              </a:spcBef>
              <a:buClrTx/>
            </a:pPr>
            <a:r>
              <a:rPr lang="en-US" altLang="en-US" dirty="0"/>
              <a:t>An operating storage and distribution facility for hydrogen at 500 bar.</a:t>
            </a:r>
          </a:p>
          <a:p>
            <a:pPr>
              <a:spcBef>
                <a:spcPct val="0"/>
              </a:spcBef>
              <a:buClrTx/>
            </a:pPr>
            <a:r>
              <a:rPr lang="en-US" altLang="en-US" dirty="0"/>
              <a:t>An operating virtual hydroduct and hydrogen refueling station (HRS)</a:t>
            </a:r>
            <a:r>
              <a:rPr lang="pl-PL" altLang="en-US" dirty="0"/>
              <a:t>, and a </a:t>
            </a:r>
            <a:r>
              <a:rPr lang="pl-PL" altLang="en-US" dirty="0" err="1"/>
              <a:t>prototype</a:t>
            </a:r>
            <a:r>
              <a:rPr lang="pl-PL" altLang="en-US" dirty="0"/>
              <a:t> of intercity </a:t>
            </a:r>
            <a:r>
              <a:rPr lang="pl-PL" altLang="en-US" dirty="0" err="1"/>
              <a:t>hydrogen</a:t>
            </a:r>
            <a:r>
              <a:rPr lang="pl-PL" altLang="en-US" dirty="0"/>
              <a:t> </a:t>
            </a:r>
            <a:r>
              <a:rPr lang="pl-PL" altLang="en-US" dirty="0" err="1"/>
              <a:t>bus</a:t>
            </a:r>
            <a:r>
              <a:rPr lang="pl-PL" altLang="en-US" dirty="0"/>
              <a:t> (</a:t>
            </a:r>
            <a:r>
              <a:rPr lang="pl-PL" altLang="en-US" dirty="0" err="1"/>
              <a:t>Fuel</a:t>
            </a:r>
            <a:r>
              <a:rPr lang="pl-PL" altLang="en-US" dirty="0"/>
              <a:t> Cell </a:t>
            </a:r>
            <a:r>
              <a:rPr lang="pl-PL" altLang="en-US" dirty="0" err="1"/>
              <a:t>Electric</a:t>
            </a:r>
            <a:r>
              <a:rPr lang="pl-PL" altLang="en-US" dirty="0"/>
              <a:t> </a:t>
            </a:r>
            <a:r>
              <a:rPr lang="pl-PL" altLang="en-US" dirty="0" err="1"/>
              <a:t>Vehicle</a:t>
            </a:r>
            <a:r>
              <a:rPr lang="pl-PL" altLang="en-US" dirty="0"/>
              <a:t>).</a:t>
            </a:r>
            <a:endParaRPr lang="en-US" altLang="en-US" dirty="0"/>
          </a:p>
          <a:p>
            <a:pPr>
              <a:spcBef>
                <a:spcPct val="0"/>
              </a:spcBef>
              <a:buClrTx/>
            </a:pPr>
            <a:r>
              <a:rPr lang="en-US" altLang="en-US" dirty="0"/>
              <a:t>Injection of hydrogen to the natural gas network.</a:t>
            </a:r>
          </a:p>
          <a:p>
            <a:pPr>
              <a:spcBef>
                <a:spcPct val="0"/>
              </a:spcBef>
              <a:buClrTx/>
            </a:pPr>
            <a:r>
              <a:rPr lang="en-US" altLang="en-US" dirty="0"/>
              <a:t>Training and reskilling programs to address the skill gaps of former coal mining workers.</a:t>
            </a:r>
            <a:r>
              <a:rPr lang="en-US" dirty="0"/>
              <a:t> </a:t>
            </a:r>
            <a:endParaRPr lang="en-GB" dirty="0"/>
          </a:p>
          <a:p>
            <a:pPr lvl="1">
              <a:spcAft>
                <a:spcPts val="1200"/>
              </a:spcAft>
            </a:pPr>
            <a:endParaRPr lang="en-GB" dirty="0"/>
          </a:p>
        </p:txBody>
      </p:sp>
      <p:pic>
        <p:nvPicPr>
          <p:cNvPr id="7" name="Imagen 6" descr="Imagen que contiene Texto&#10;&#10;Descripción generada automáticamente">
            <a:hlinkClick r:id="rId3"/>
            <a:extLst>
              <a:ext uri="{FF2B5EF4-FFF2-40B4-BE49-F238E27FC236}">
                <a16:creationId xmlns:a16="http://schemas.microsoft.com/office/drawing/2014/main" id="{1493BCE6-0935-8EC3-E795-2D23D201E1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62364" y="83436"/>
            <a:ext cx="4135147" cy="2728277"/>
          </a:xfrm>
          <a:prstGeom prst="rect">
            <a:avLst/>
          </a:prstGeom>
        </p:spPr>
      </p:pic>
    </p:spTree>
    <p:extLst>
      <p:ext uri="{BB962C8B-B14F-4D97-AF65-F5344CB8AC3E}">
        <p14:creationId xmlns:p14="http://schemas.microsoft.com/office/powerpoint/2010/main" val="2430924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199" y="1903360"/>
            <a:ext cx="10905699" cy="2633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ClrTx/>
            </a:pPr>
            <a:r>
              <a:rPr lang="en-US" altLang="en-US" dirty="0"/>
              <a:t>Hydrogen and its coupling with the heating sector will support the just transition of the coal sector and regions promoting sustainable local economic growth and maximising the number of green and quality jobs. </a:t>
            </a:r>
          </a:p>
          <a:p>
            <a:pPr>
              <a:spcBef>
                <a:spcPct val="0"/>
              </a:spcBef>
              <a:buClrTx/>
            </a:pPr>
            <a:r>
              <a:rPr lang="en-US" altLang="en-US" dirty="0"/>
              <a:t>Depending on the downstream natural gas customers, demonstrating the hydrogen admissibility level of the different equipment. </a:t>
            </a:r>
          </a:p>
          <a:p>
            <a:pPr>
              <a:spcBef>
                <a:spcPct val="0"/>
              </a:spcBef>
              <a:buClrTx/>
            </a:pPr>
            <a:r>
              <a:rPr lang="en-US" altLang="en-US" dirty="0"/>
              <a:t>Lower climate impact in passenger transport.</a:t>
            </a:r>
          </a:p>
          <a:p>
            <a:pPr>
              <a:spcBef>
                <a:spcPct val="0"/>
              </a:spcBef>
              <a:buClrTx/>
            </a:pPr>
            <a:endParaRPr lang="en-US" altLang="en-US" dirty="0"/>
          </a:p>
          <a:p>
            <a:pPr marL="0" indent="0">
              <a:spcBef>
                <a:spcPct val="0"/>
              </a:spcBef>
              <a:buClrTx/>
              <a:buNone/>
            </a:pPr>
            <a:endParaRPr lang="en-IE" altLang="en-US" dirty="0"/>
          </a:p>
          <a:p>
            <a:pPr>
              <a:spcAft>
                <a:spcPts val="1200"/>
              </a:spcAft>
            </a:pPr>
            <a:endParaRPr lang="en-GB" dirty="0"/>
          </a:p>
          <a:p>
            <a:pPr lvl="1">
              <a:spcAft>
                <a:spcPts val="1200"/>
              </a:spcAft>
            </a:pPr>
            <a:endParaRPr lang="en-GB" dirty="0"/>
          </a:p>
        </p:txBody>
      </p:sp>
      <p:sp>
        <p:nvSpPr>
          <p:cNvPr id="5" name="Title 1"/>
          <p:cNvSpPr txBox="1">
            <a:spLocks/>
          </p:cNvSpPr>
          <p:nvPr/>
        </p:nvSpPr>
        <p:spPr>
          <a:xfrm>
            <a:off x="838199" y="865396"/>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altLang="en-US" dirty="0"/>
              <a:t>Main industrial and/or socio-economic outcome/ impact</a:t>
            </a:r>
          </a:p>
        </p:txBody>
      </p:sp>
      <p:pic>
        <p:nvPicPr>
          <p:cNvPr id="2" name="Picture 31">
            <a:extLst>
              <a:ext uri="{FF2B5EF4-FFF2-40B4-BE49-F238E27FC236}">
                <a16:creationId xmlns:a16="http://schemas.microsoft.com/office/drawing/2014/main" id="{93589E4E-C4D8-5233-9E1B-A260AF11A7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62048" y="4792164"/>
            <a:ext cx="6858000" cy="1819275"/>
          </a:xfrm>
          <a:prstGeom prst="rect">
            <a:avLst/>
          </a:prstGeom>
          <a:noFill/>
          <a:ln>
            <a:noFill/>
          </a:ln>
        </p:spPr>
      </p:pic>
      <p:pic>
        <p:nvPicPr>
          <p:cNvPr id="6" name="Imagen 5" descr="Logotipo&#10;&#10;Descripción generada automáticamente">
            <a:extLst>
              <a:ext uri="{FF2B5EF4-FFF2-40B4-BE49-F238E27FC236}">
                <a16:creationId xmlns:a16="http://schemas.microsoft.com/office/drawing/2014/main" id="{BA84B406-BB9B-BD24-60FF-6F2E6500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4875" y="5075327"/>
            <a:ext cx="800099" cy="519523"/>
          </a:xfrm>
          <a:prstGeom prst="rect">
            <a:avLst/>
          </a:prstGeom>
        </p:spPr>
      </p:pic>
      <p:pic>
        <p:nvPicPr>
          <p:cNvPr id="3" name="Imagen 128" descr="Logotipo&#10;&#10;Descripción generada automáticamente">
            <a:hlinkClick r:id="rId5"/>
            <a:extLst>
              <a:ext uri="{FF2B5EF4-FFF2-40B4-BE49-F238E27FC236}">
                <a16:creationId xmlns:a16="http://schemas.microsoft.com/office/drawing/2014/main" id="{C330C0B4-708D-A462-5160-0788026E05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6284" y="-239233"/>
            <a:ext cx="2362623" cy="1534108"/>
          </a:xfrm>
          <a:prstGeom prst="rect">
            <a:avLst/>
          </a:prstGeom>
        </p:spPr>
      </p:pic>
    </p:spTree>
    <p:extLst>
      <p:ext uri="{BB962C8B-B14F-4D97-AF65-F5344CB8AC3E}">
        <p14:creationId xmlns:p14="http://schemas.microsoft.com/office/powerpoint/2010/main" val="1526324864"/>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C Document" ma:contentTypeID="0x010100258AA79CEB83498886A3A0868112325000D5754EFBC8071A4CB8AE2AAAF8FFEB52" ma:contentTypeVersion="3" ma:contentTypeDescription="Create a new document in this library." ma:contentTypeScope="" ma:versionID="b981232b71ad567e5e0443bf3eb019f6">
  <xsd:schema xmlns:xsd="http://www.w3.org/2001/XMLSchema" xmlns:xs="http://www.w3.org/2001/XMLSchema" xmlns:p="http://schemas.microsoft.com/office/2006/metadata/properties" xmlns:ns2="http://schemas.microsoft.com/sharepoint/v3/fields" xmlns:ns3="ec4b79b9-ed1f-464c-a92b-fca7ff80206b" targetNamespace="http://schemas.microsoft.com/office/2006/metadata/properties" ma:root="true" ma:fieldsID="6b1a5e27f9c741af9b2d3fc4858a0269" ns2:_="" ns3:_="">
    <xsd:import namespace="http://schemas.microsoft.com/sharepoint/v3/fields"/>
    <xsd:import namespace="ec4b79b9-ed1f-464c-a92b-fca7ff80206b"/>
    <xsd:element name="properties">
      <xsd:complexType>
        <xsd:sequence>
          <xsd:element name="documentManagement">
            <xsd:complexType>
              <xsd:all>
                <xsd:element ref="ns3:EC_Collab_Reference" minOccurs="0"/>
                <xsd:element ref="ns2:_Status" minOccurs="0"/>
                <xsd:element ref="ns3:EC_Collab_DocumentLanguage"/>
                <xsd:element ref="ns3:EC_Collab_Status"/>
                <xsd:element ref="ns3:EC_ARES_NUMBER" minOccurs="0"/>
                <xsd:element ref="ns3:EC_ARES_DATE_TRANSFERRED" minOccurs="0"/>
                <xsd:element ref="ns3:EC_ARES_TRANSFERRED_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hidden="true"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c4b79b9-ed1f-464c-a92b-fca7ff80206b" elementFormDefault="qualified">
    <xsd:import namespace="http://schemas.microsoft.com/office/2006/documentManagement/types"/>
    <xsd:import namespace="http://schemas.microsoft.com/office/infopath/2007/PartnerControls"/>
    <xsd:element name="EC_Collab_Reference" ma:index="12" nillable="true" ma:displayName="Reference" ma:internalName="EC_Collab_Reference">
      <xsd:simpleType>
        <xsd:restriction base="dms:Text"/>
      </xsd:simpleType>
    </xsd:element>
    <xsd:element name="EC_Collab_DocumentLanguage" ma:index="14" ma:displayName="Language" ma:default="EN" ma:internalName="EC_Collab_DocumentLanguage">
      <xsd:simpleType>
        <xsd:restriction base="dms:Choice">
          <xsd:enumeration value="BG"/>
          <xsd:enumeration value="ES"/>
          <xsd:enumeration value="CS"/>
          <xsd:enumeration value="DA"/>
          <xsd:enumeration value="DE"/>
          <xsd:enumeration value="ET"/>
          <xsd:enumeration value="EL"/>
          <xsd:enumeration value="EN"/>
          <xsd:enumeration value="FR"/>
          <xsd:enumeration value="GA"/>
          <xsd:enumeration value="IT"/>
          <xsd:enumeration value="LT"/>
          <xsd:enumeration value="LV"/>
          <xsd:enumeration value="HU"/>
          <xsd:enumeration value="MT"/>
          <xsd:enumeration value="NL"/>
          <xsd:enumeration value="PL"/>
          <xsd:enumeration value="PT"/>
          <xsd:enumeration value="RO"/>
          <xsd:enumeration value="SK"/>
          <xsd:enumeration value="SL"/>
          <xsd:enumeration value="FI"/>
          <xsd:enumeration value="SV"/>
          <xsd:enumeration value="HR"/>
          <xsd:enumeration value="MK"/>
          <xsd:enumeration value="TR"/>
          <xsd:enumeration value="EU"/>
          <xsd:enumeration value="CA"/>
          <xsd:enumeration value="GL"/>
          <xsd:enumeration value="AB"/>
          <xsd:enumeration value="AA"/>
          <xsd:enumeration value="AF"/>
          <xsd:enumeration value="AK"/>
          <xsd:enumeration value="SQ"/>
          <xsd:enumeration value="AM"/>
          <xsd:enumeration value="AR"/>
          <xsd:enumeration value="AN"/>
          <xsd:enumeration value="HY"/>
          <xsd:enumeration value="AS"/>
          <xsd:enumeration value="AV"/>
          <xsd:enumeration value="AE"/>
          <xsd:enumeration value="AY"/>
          <xsd:enumeration value="AZ"/>
          <xsd:enumeration value="BM"/>
          <xsd:enumeration value="BA"/>
          <xsd:enumeration value="BE"/>
          <xsd:enumeration value="BN"/>
          <xsd:enumeration value="BH"/>
          <xsd:enumeration value="BI"/>
          <xsd:enumeration value="NB"/>
          <xsd:enumeration value="BS"/>
          <xsd:enumeration value="BR"/>
          <xsd:enumeration value="MY"/>
          <xsd:enumeration value="KM"/>
          <xsd:enumeration value="CH"/>
          <xsd:enumeration value="CE"/>
          <xsd:enumeration value="NY"/>
          <xsd:enumeration value="ZH"/>
          <xsd:enumeration value="CU"/>
          <xsd:enumeration value="CV"/>
          <xsd:enumeration value="KW"/>
          <xsd:enumeration value="CO"/>
          <xsd:enumeration value="CR"/>
          <xsd:enumeration value="DV"/>
          <xsd:enumeration value="DZ"/>
          <xsd:enumeration value="EO"/>
          <xsd:enumeration value="EE"/>
          <xsd:enumeration value="FO"/>
          <xsd:enumeration value="FJ"/>
          <xsd:enumeration value="FF"/>
          <xsd:enumeration value="GD"/>
          <xsd:enumeration value="LG"/>
          <xsd:enumeration value="KA"/>
          <xsd:enumeration value="GN"/>
          <xsd:enumeration value="GU"/>
          <xsd:enumeration value="HT"/>
          <xsd:enumeration value="HA"/>
          <xsd:enumeration value="HE"/>
          <xsd:enumeration value="HZ"/>
          <xsd:enumeration value="HI"/>
          <xsd:enumeration value="HO"/>
          <xsd:enumeration value="IS"/>
          <xsd:enumeration value="IO"/>
          <xsd:enumeration value="IG"/>
          <xsd:enumeration value="ID"/>
          <xsd:enumeration value="IA"/>
          <xsd:enumeration value="IE"/>
          <xsd:enumeration value="IU"/>
          <xsd:enumeration value="IK"/>
          <xsd:enumeration value="JA"/>
          <xsd:enumeration value="JV"/>
          <xsd:enumeration value="KL"/>
          <xsd:enumeration value="KN"/>
          <xsd:enumeration value="KR"/>
          <xsd:enumeration value="KS"/>
          <xsd:enumeration value="KK"/>
          <xsd:enumeration value="KI"/>
          <xsd:enumeration value="RW"/>
          <xsd:enumeration value="KY"/>
          <xsd:enumeration value="KV"/>
          <xsd:enumeration value="KG"/>
          <xsd:enumeration value="KO"/>
          <xsd:enumeration value="KJ"/>
          <xsd:enumeration value="KU"/>
          <xsd:enumeration value="LO"/>
          <xsd:enumeration value="LA"/>
          <xsd:enumeration value="LI"/>
          <xsd:enumeration value="LN"/>
          <xsd:enumeration value="LU"/>
          <xsd:enumeration value="LB"/>
          <xsd:enumeration value="MG"/>
          <xsd:enumeration value="MS"/>
          <xsd:enumeration value="ML"/>
          <xsd:enumeration value="GV"/>
          <xsd:enumeration value="MI"/>
          <xsd:enumeration value="MR"/>
          <xsd:enumeration value="MH"/>
          <xsd:enumeration value="MN"/>
          <xsd:enumeration value="NA"/>
          <xsd:enumeration value="NV"/>
          <xsd:enumeration value="ND"/>
          <xsd:enumeration value="NR"/>
          <xsd:enumeration value="NG"/>
          <xsd:enumeration value="NE"/>
          <xsd:enumeration value="SE"/>
          <xsd:enumeration value="NO"/>
          <xsd:enumeration value="NN"/>
          <xsd:enumeration value="OC"/>
          <xsd:enumeration value="OJ"/>
          <xsd:enumeration value="OR"/>
          <xsd:enumeration value="OM"/>
          <xsd:enumeration value="OS"/>
          <xsd:enumeration value="PI"/>
          <xsd:enumeration value="PA"/>
          <xsd:enumeration value="FA"/>
          <xsd:enumeration value="PS"/>
          <xsd:enumeration value="QU"/>
          <xsd:enumeration value="RM"/>
          <xsd:enumeration value="RN"/>
          <xsd:enumeration value="RU"/>
          <xsd:enumeration value="SM"/>
          <xsd:enumeration value="SG"/>
          <xsd:enumeration value="SA"/>
          <xsd:enumeration value="SC"/>
          <xsd:enumeration value="SR"/>
          <xsd:enumeration value="SN"/>
          <xsd:enumeration value="II"/>
          <xsd:enumeration value="SD"/>
          <xsd:enumeration value="SI"/>
          <xsd:enumeration value="SO"/>
          <xsd:enumeration value="ST"/>
          <xsd:enumeration value="SU"/>
          <xsd:enumeration value="SW"/>
          <xsd:enumeration value="SS"/>
          <xsd:enumeration value="TL"/>
          <xsd:enumeration value="TY"/>
          <xsd:enumeration value="TG"/>
          <xsd:enumeration value="TA"/>
          <xsd:enumeration value="TT"/>
          <xsd:enumeration value="TE"/>
          <xsd:enumeration value="TH"/>
          <xsd:enumeration value="BO"/>
          <xsd:enumeration value="TI"/>
          <xsd:enumeration value="TO"/>
          <xsd:enumeration value="TS"/>
          <xsd:enumeration value="TN"/>
          <xsd:enumeration value="TK"/>
          <xsd:enumeration value="TW"/>
          <xsd:enumeration value="UG"/>
          <xsd:enumeration value="UK"/>
          <xsd:enumeration value="UR"/>
          <xsd:enumeration value="UZ"/>
          <xsd:enumeration value="VE"/>
          <xsd:enumeration value="VI"/>
          <xsd:enumeration value="VO"/>
          <xsd:enumeration value="WA"/>
          <xsd:enumeration value="CY"/>
          <xsd:enumeration value="FY"/>
          <xsd:enumeration value="WO"/>
          <xsd:enumeration value="XH"/>
          <xsd:enumeration value="YI"/>
          <xsd:enumeration value="YO"/>
          <xsd:enumeration value="ZA"/>
          <xsd:enumeration value="ZU"/>
        </xsd:restriction>
      </xsd:simpleType>
    </xsd:element>
    <xsd:element name="EC_Collab_Status" ma:index="15" ma:displayName="EC Status" ma:default="Not Started" ma:internalName="EC_Collab_Status">
      <xsd:simpleType>
        <xsd:restriction base="dms:Choice">
          <xsd:enumeration value="Not Started"/>
          <xsd:enumeration value="Draft"/>
          <xsd:enumeration value="Reviewed"/>
          <xsd:enumeration value="Scheduled"/>
          <xsd:enumeration value="Published"/>
          <xsd:enumeration value="Final"/>
          <xsd:enumeration value="Expired"/>
        </xsd:restriction>
      </xsd:simpleType>
    </xsd:element>
    <xsd:element name="EC_ARES_NUMBER" ma:index="16" nillable="true" ma:displayName="Ares Number" ma:format="Hyperlink" ma:hidden="true" ma:internalName="EC_ARES_NUMBER">
      <xsd:complexType>
        <xsd:complexContent>
          <xsd:extension base="dms:URL">
            <xsd:sequence>
              <xsd:element name="Url" type="dms:ValidUrl" minOccurs="0" nillable="true"/>
              <xsd:element name="Description" type="xsd:string" nillable="true"/>
            </xsd:sequence>
          </xsd:extension>
        </xsd:complexContent>
      </xsd:complexType>
    </xsd:element>
    <xsd:element name="EC_ARES_DATE_TRANSFERRED" ma:index="17" nillable="true" ma:displayName="Transferred to Ares" ma:format="DateTime" ma:hidden="true" ma:internalName="EC_ARES_DATE_TRANSFERRED">
      <xsd:simpleType>
        <xsd:restriction base="dms:DateTime"/>
      </xsd:simpleType>
    </xsd:element>
    <xsd:element name="EC_ARES_TRANSFERRED_BY" ma:index="18" nillable="true" ma:displayName="Transferred By" ma:hidden="true" ma:internalName="EC_ARES_TRANSFERRED_B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ma:index="8" ma:displayName="Subject"/>
        <xsd:element ref="dc:description" minOccurs="0" maxOccurs="1" ma:index="11"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C_Collab_DocumentLanguage xmlns="ec4b79b9-ed1f-464c-a92b-fca7ff80206b">EN</EC_Collab_DocumentLanguage>
    <EC_ARES_NUMBER xmlns="ec4b79b9-ed1f-464c-a92b-fca7ff80206b">
      <Url xsi:nil="true"/>
      <Description xsi:nil="true"/>
    </EC_ARES_NUMBER>
    <EC_ARES_DATE_TRANSFERRED xmlns="ec4b79b9-ed1f-464c-a92b-fca7ff80206b" xsi:nil="true"/>
    <_Status xmlns="http://schemas.microsoft.com/sharepoint/v3/fields">Not Started</_Status>
    <EC_Collab_Reference xmlns="ec4b79b9-ed1f-464c-a92b-fca7ff80206b" xsi:nil="true"/>
    <EC_Collab_Status xmlns="ec4b79b9-ed1f-464c-a92b-fca7ff80206b">Not Started</EC_Collab_Status>
    <EC_ARES_TRANSFERRED_BY xmlns="ec4b79b9-ed1f-464c-a92b-fca7ff80206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306675-7766-461F-B3EA-C72CEAC47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ec4b79b9-ed1f-464c-a92b-fca7ff8020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F87431-2774-4E17-BE38-8A579357848D}">
  <ds:schemaRefs>
    <ds:schemaRef ds:uri="ec4b79b9-ed1f-464c-a92b-fca7ff80206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4B1CAF70-02D1-4551-A536-63581F6A8097}">
  <ds:schemaRefs>
    <ds:schemaRef ds:uri="http://schemas.microsoft.com/sharepoint/v3/contenttype/forms"/>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emplate/>
  <TotalTime>700</TotalTime>
  <Words>1410</Words>
  <Application>Microsoft Office PowerPoint</Application>
  <PresentationFormat>Panorámica</PresentationFormat>
  <Paragraphs>197</Paragraphs>
  <Slides>25</Slides>
  <Notes>25</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1" baseType="lpstr">
      <vt:lpstr>Arial</vt:lpstr>
      <vt:lpstr>Calibri</vt:lpstr>
      <vt:lpstr>Cambria</vt:lpstr>
      <vt:lpstr>Montserrat</vt:lpstr>
      <vt:lpstr>Office Theme</vt:lpstr>
      <vt:lpstr>Hoja de cálculo</vt:lpstr>
      <vt:lpstr>MINE-TO-H2   Feasibility of repurposing former coal mines to produce green hydrogen using circular economy principles.   Gregorio Fidalgo Valverde (UNIOVI) Fco. Javier Iglesias Rodríguez (UNIOVI) Antonio Marqués Sierra (UNIOVI) Pedro Riesgo Fernández (UNIOVI) Ana Suárez Sanchez (UNIOVI)</vt:lpstr>
      <vt:lpstr>Where do we come from?</vt:lpstr>
      <vt:lpstr>Where do we come from?</vt:lpstr>
      <vt:lpstr>Where do we come from?</vt:lpstr>
      <vt:lpstr>MINE-TO-H2 Feasibility of repurposing former coal mines to produce green hydrogen using circular economy principles.  Big Ticket Project</vt:lpstr>
      <vt:lpstr>Problem tackled by MINE-TO-H2</vt:lpstr>
      <vt:lpstr>Main objectives</vt:lpstr>
      <vt:lpstr>Main expected results</vt:lpstr>
      <vt:lpstr>Presentación de PowerPoint</vt:lpstr>
      <vt:lpstr>Communication &amp; dissemination</vt:lpstr>
      <vt:lpstr>Exploitation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Where are we going?</vt:lpstr>
      <vt:lpstr>Presentación de PowerPoint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PEDRO RIESGO FERNANDEZ</cp:lastModifiedBy>
  <cp:revision>172</cp:revision>
  <dcterms:created xsi:type="dcterms:W3CDTF">2019-08-09T12:06:42Z</dcterms:created>
  <dcterms:modified xsi:type="dcterms:W3CDTF">2025-06-18T18:32:14Z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0x010100258AA79CEB83498886A3A0868112325000D5754EFBC8071A4CB8AE2AAAF8FFEB52</vt:lpwstr>
  </property>
  <property fmtid="{D5CDD505-2E9C-101B-9397-08002B2CF9AE}" pid="3" name="MSIP_Label_6bd9ddd1-4d20-43f6-abfa-fc3c07406f94_Enabled">
    <vt:lpwstr>true</vt:lpwstr>
  </property>
  <property fmtid="{D5CDD505-2E9C-101B-9397-08002B2CF9AE}" pid="4" name="MSIP_Label_6bd9ddd1-4d20-43f6-abfa-fc3c07406f94_SetDate">
    <vt:lpwstr>2022-03-08T08:06:35Z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b1b6556a-f14f-4320-aab4-573310a4c7f1</vt:lpwstr>
  </property>
  <property fmtid="{D5CDD505-2E9C-101B-9397-08002B2CF9AE}" pid="9" name="MSIP_Label_6bd9ddd1-4d20-43f6-abfa-fc3c07406f94_ContentBits">
    <vt:lpwstr>0</vt:lpwstr>
  </property>
</Properties>
</file>